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708" r:id="rId2"/>
  </p:sldMasterIdLst>
  <p:notesMasterIdLst>
    <p:notesMasterId r:id="rId14"/>
  </p:notesMasterIdLst>
  <p:sldIdLst>
    <p:sldId id="286" r:id="rId3"/>
    <p:sldId id="292" r:id="rId4"/>
    <p:sldId id="293" r:id="rId5"/>
    <p:sldId id="294" r:id="rId6"/>
    <p:sldId id="295" r:id="rId7"/>
    <p:sldId id="297" r:id="rId8"/>
    <p:sldId id="300" r:id="rId9"/>
    <p:sldId id="301" r:id="rId10"/>
    <p:sldId id="302" r:id="rId11"/>
    <p:sldId id="303" r:id="rId12"/>
    <p:sldId id="28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9"/>
    <a:srgbClr val="E7E4DD"/>
    <a:srgbClr val="ECE9E4"/>
    <a:srgbClr val="FFFFFF"/>
    <a:srgbClr val="3983B1"/>
    <a:srgbClr val="2E698E"/>
    <a:srgbClr val="2B6385"/>
    <a:srgbClr val="3C8ABA"/>
    <a:srgbClr val="83B7D7"/>
    <a:srgbClr val="A6B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D52E64-12FA-4057-8504-97E439EC8CC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232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2E64-12FA-4057-8504-97E439EC8CC9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758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16051-4177-4052-B151-BC52F9C1CB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CB81B-B79C-4E43-8691-1ECCF18268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BD41-20F0-469F-9DAF-9953AFCBF9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016051-4177-4052-B151-BC52F9C1CB4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8DF-DDDD-4C32-B575-A8D3A419C5E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36E0-1F04-4C12-938E-447B2E271E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18B3-7551-4035-A111-87D0CAE2CF5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E0A-ED00-42E2-A119-0A4C812E09F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9BD-8FBE-4950-97ED-AE11D096D5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E3E-00A3-4792-A4DA-D8ED81C6169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A3-EA2F-4F2B-B437-92EE475A15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6F8DF-DDDD-4C32-B575-A8D3A419C5E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7134-4345-4890-B4D7-B362CC2B8F7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B81B-B79C-4E43-8691-1ECCF18268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BD41-20F0-469F-9DAF-9953AFCBF9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36E0-1F04-4C12-938E-447B2E271E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318B3-7551-4035-A111-87D0CAE2CF5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20E0A-ED00-42E2-A119-0A4C812E09F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3E9BD-8FBE-4950-97ED-AE11D096D5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00E3E-00A3-4792-A4DA-D8ED81C6169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727A3-EA2F-4F2B-B437-92EE475A15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07134-4345-4890-B4D7-B362CC2B8F7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EE4EB0-C706-46EA-96FF-09CCA1C435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EE4EB0-C706-46EA-96FF-09CCA1C435F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707904" y="1484784"/>
            <a:ext cx="4535909" cy="147732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7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Edición </a:t>
            </a:r>
            <a:r>
              <a:rPr lang="es-ES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de párrafos</a:t>
            </a:r>
            <a:endParaRPr lang="es-E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Formato </a:t>
            </a:r>
            <a:r>
              <a:rPr lang="es-ES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de un texto</a:t>
            </a:r>
          </a:p>
        </p:txBody>
      </p:sp>
      <p:pic>
        <p:nvPicPr>
          <p:cNvPr id="3074" name="Picture 2" descr="C:\Users\nchavez\Desktop\Word-2013-Tips1-238x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8" y="3384550"/>
            <a:ext cx="22669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07704" y="295275"/>
            <a:ext cx="536902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/>
                </a:solidFill>
              </a:rPr>
              <a:t>Elaboración y Formato de Párrafos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105400" y="934439"/>
            <a:ext cx="3878263" cy="4582793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>
            <a:spAutoFit/>
          </a:bodyPr>
          <a:lstStyle>
            <a:lvl1pPr indent="182563"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500" b="1" dirty="0" smtClean="0">
              <a:solidFill>
                <a:schemeClr val="accent6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200" b="1" dirty="0" smtClean="0">
                <a:solidFill>
                  <a:schemeClr val="accent6"/>
                </a:solidFill>
              </a:rPr>
              <a:t>FORMATO </a:t>
            </a:r>
            <a:r>
              <a:rPr lang="es-ES_tradnl" sz="2200" b="1" dirty="0">
                <a:solidFill>
                  <a:schemeClr val="accent6"/>
                </a:solidFill>
              </a:rPr>
              <a:t>de INCISOS: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Selecciona los incisos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Pulsa en el botón 	Aumentar sangría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Pulsa en el cuadro de lista 	Fuente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Selecciona “Arial”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Pulsa en el cuadro de 	lista Tamaño de </a:t>
            </a:r>
            <a:r>
              <a:rPr lang="es-ES_tradnl" b="1" dirty="0" smtClean="0">
                <a:solidFill>
                  <a:schemeClr val="accent6"/>
                </a:solidFill>
              </a:rPr>
              <a:t>fuente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Selecciona 18 puntos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 smtClean="0">
                <a:solidFill>
                  <a:schemeClr val="accent6"/>
                </a:solidFill>
              </a:rPr>
              <a:t>Color </a:t>
            </a:r>
            <a:r>
              <a:rPr lang="es-ES_tradnl" b="1" dirty="0">
                <a:solidFill>
                  <a:schemeClr val="accent6"/>
                </a:solidFill>
              </a:rPr>
              <a:t>de fuente “rojo”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Selecciona Viñeta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 rot="-2284103">
            <a:off x="2771775" y="2674938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2441993">
            <a:off x="881602" y="2459039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pic>
        <p:nvPicPr>
          <p:cNvPr id="6350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14128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377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02" y="837258"/>
            <a:ext cx="1320799" cy="176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8" y="5565038"/>
            <a:ext cx="8401072" cy="11348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5796134" y="2383688"/>
            <a:ext cx="375544" cy="3707548"/>
          </a:xfrm>
          <a:prstGeom prst="line">
            <a:avLst/>
          </a:prstGeom>
          <a:ln w="28575">
            <a:headEnd type="triangle" w="med" len="med"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2195736" y="3238500"/>
            <a:ext cx="3039839" cy="2852738"/>
          </a:xfrm>
          <a:prstGeom prst="line">
            <a:avLst/>
          </a:prstGeom>
          <a:ln w="28575">
            <a:headEnd type="triangle" w="med" len="med"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2699793" y="4293096"/>
            <a:ext cx="2538958" cy="1798141"/>
          </a:xfrm>
          <a:prstGeom prst="line">
            <a:avLst/>
          </a:prstGeom>
          <a:ln w="28575">
            <a:headEnd type="triangle" w="med" len="med"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4410064" y="5085183"/>
            <a:ext cx="828687" cy="936105"/>
          </a:xfrm>
          <a:prstGeom prst="line">
            <a:avLst/>
          </a:prstGeom>
          <a:ln w="28575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>
            <a:off x="3969272" y="4664868"/>
            <a:ext cx="1266302" cy="1716459"/>
          </a:xfrm>
          <a:prstGeom prst="line">
            <a:avLst/>
          </a:prstGeom>
          <a:ln w="28575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med" advTm="22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3" grpId="0" animBg="1"/>
      <p:bldP spid="63494" grpId="0" animBg="1"/>
      <p:bldP spid="63495" grpId="0" animBg="1"/>
      <p:bldP spid="63498" grpId="0" animBg="1"/>
      <p:bldP spid="63501" grpId="0" animBg="1"/>
      <p:bldP spid="63502" grpId="0" animBg="1"/>
      <p:bldP spid="63503" grpId="0" animBg="1"/>
      <p:bldP spid="63504" grpId="0" animBg="1"/>
      <p:bldP spid="635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14400" y="973172"/>
            <a:ext cx="7162800" cy="483209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Propiedades iniciales de Word al abrir un documento:</a:t>
            </a:r>
          </a:p>
          <a:p>
            <a:endParaRPr lang="es-ES_tradnl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Tipo de fuente:		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Calibri (cuerpo)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Tamaño de fuente:	</a:t>
            </a:r>
            <a:r>
              <a:rPr lang="es-ES_tradnl" b="1" dirty="0" smtClean="0">
                <a:solidFill>
                  <a:srgbClr val="336699"/>
                </a:solidFill>
              </a:rPr>
              <a:t>     	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puntos</a:t>
            </a: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Estilo de fuente:		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Normal</a:t>
            </a: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Color de fuente:		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Negro</a:t>
            </a: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Alineación de texto:	</a:t>
            </a:r>
            <a:r>
              <a:rPr lang="es-ES_tradnl" b="1" dirty="0" smtClean="0">
                <a:solidFill>
                  <a:srgbClr val="336699"/>
                </a:solidFill>
              </a:rPr>
              <a:t>	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la izquierda</a:t>
            </a: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Interlineado:		</a:t>
            </a:r>
            <a:r>
              <a:rPr lang="es-ES_tradnl" b="1" dirty="0" smtClean="0">
                <a:solidFill>
                  <a:srgbClr val="336699"/>
                </a:solidFill>
              </a:rPr>
              <a:t>	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Múltiple en 1.15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Tamaño de hoja:		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Carta</a:t>
            </a:r>
          </a:p>
          <a:p>
            <a:pPr>
              <a:buFontTx/>
              <a:buChar char="•"/>
            </a:pPr>
            <a:r>
              <a:rPr lang="es-ES_tradnl" b="1" dirty="0">
                <a:solidFill>
                  <a:srgbClr val="336699"/>
                </a:solidFill>
              </a:rPr>
              <a:t>Tipo de plantilla:		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Normal.dot</a:t>
            </a: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				Sin bordes</a:t>
            </a:r>
          </a:p>
          <a:p>
            <a:r>
              <a:rPr lang="es-ES_tradnl" b="1" dirty="0">
                <a:solidFill>
                  <a:srgbClr val="008000"/>
                </a:solidFill>
              </a:rPr>
              <a:t>				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Sin viñetas</a:t>
            </a:r>
            <a:r>
              <a:rPr lang="es-ES_tradnl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143000" y="1916832"/>
            <a:ext cx="6781800" cy="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143000" y="1988840"/>
            <a:ext cx="67818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2771800" y="347936"/>
            <a:ext cx="3960440" cy="416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Configuración inicial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Tm="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4" grpId="0" animBg="1" autoUpdateAnimBg="0"/>
      <p:bldP spid="51206" grpId="0" animBg="1"/>
      <p:bldP spid="512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ord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5" b="23421"/>
          <a:stretch/>
        </p:blipFill>
        <p:spPr bwMode="auto">
          <a:xfrm>
            <a:off x="517201" y="1052736"/>
            <a:ext cx="80933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5536" y="533400"/>
            <a:ext cx="8496944" cy="584792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540702" y="295275"/>
            <a:ext cx="383149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Elaboración de Párrafos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465412" y="3110830"/>
            <a:ext cx="556101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sz="1800" dirty="0"/>
              <a:t>INTERNET</a:t>
            </a:r>
          </a:p>
          <a:p>
            <a:endParaRPr lang="es-ES" sz="1800" dirty="0"/>
          </a:p>
          <a:p>
            <a:r>
              <a:rPr lang="es-ES" sz="1800" dirty="0"/>
              <a:t>La red Internet nació al inicio de la Guerra Fría, bajo los auspicios de las fuerzas armadas norteamericanas, cuando en 1958 crean ARPA, que posteriormente se convirtió en DARPA . Más adelante, las instituciones de investigación y educación ampliaron la red a tal grado que en la actualidad se hace referencia a la red como la Aldea global.</a:t>
            </a:r>
          </a:p>
          <a:p>
            <a:endParaRPr lang="es-ES" sz="1800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936232" y="1548075"/>
            <a:ext cx="381223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Mi primer texto:</a:t>
            </a:r>
          </a:p>
          <a:p>
            <a:endParaRPr lang="es-ES_tradnl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1º Se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coloca el cursor en la</a:t>
            </a:r>
            <a:b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Línea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1,  Columna 1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2º Se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escribe el título del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ensayo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, INTERNET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3º Se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pulsa [Entrar], [Entrar]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4º Se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escribe el párrafo de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forma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corrida sin detenerte  </a:t>
            </a:r>
            <a:endParaRPr lang="es-ES_tradn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rgbClr val="000099"/>
              </a:buClr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al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final de cada  línea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5º Al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término del párrafo</a:t>
            </a:r>
            <a:b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[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Entrar]</a:t>
            </a:r>
          </a:p>
          <a:p>
            <a:pPr marL="0" indent="0">
              <a:buClr>
                <a:srgbClr val="000099"/>
              </a:buClr>
            </a:pP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6º Se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escriben los siguientes </a:t>
            </a:r>
            <a:endParaRPr lang="es-ES_tradn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rgbClr val="000099"/>
              </a:buClr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</a:rPr>
              <a:t>   párrafos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de la misma manera.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971600" y="3029867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>
                <a:solidFill>
                  <a:srgbClr val="C20000"/>
                </a:solidFill>
              </a:rPr>
              <a:t>Párrafo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201762" y="4420517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>
                <a:solidFill>
                  <a:srgbClr val="C20000"/>
                </a:solidFill>
              </a:rPr>
              <a:t>Párrafo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051074" y="3285455"/>
            <a:ext cx="534988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2242" name="AutoShape 18"/>
          <p:cNvSpPr>
            <a:spLocks/>
          </p:cNvSpPr>
          <p:nvPr/>
        </p:nvSpPr>
        <p:spPr bwMode="auto">
          <a:xfrm>
            <a:off x="2338412" y="3822030"/>
            <a:ext cx="71437" cy="1727200"/>
          </a:xfrm>
          <a:prstGeom prst="leftBrace">
            <a:avLst>
              <a:gd name="adj1" fmla="val 2014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522687" y="304574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C20000"/>
                </a:solidFill>
              </a:rPr>
              <a:t>[</a:t>
            </a:r>
            <a:r>
              <a:rPr lang="es-ES" b="1">
                <a:solidFill>
                  <a:srgbClr val="C20000"/>
                </a:solidFill>
              </a:rPr>
              <a:t>Entrar</a:t>
            </a:r>
            <a:r>
              <a:rPr lang="es-ES">
                <a:solidFill>
                  <a:srgbClr val="C20000"/>
                </a:solidFill>
              </a:rPr>
              <a:t>]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338412" y="331720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C20000"/>
                </a:solidFill>
              </a:rPr>
              <a:t>[</a:t>
            </a:r>
            <a:r>
              <a:rPr lang="es-ES" b="1">
                <a:solidFill>
                  <a:srgbClr val="C20000"/>
                </a:solidFill>
              </a:rPr>
              <a:t>Entrar</a:t>
            </a:r>
            <a:r>
              <a:rPr lang="es-ES">
                <a:solidFill>
                  <a:srgbClr val="C20000"/>
                </a:solidFill>
              </a:rPr>
              <a:t>]</a:t>
            </a:r>
          </a:p>
        </p:txBody>
      </p:sp>
    </p:spTree>
  </p:cSld>
  <p:clrMapOvr>
    <a:masterClrMapping/>
  </p:clrMapOvr>
  <p:transition spd="med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95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4" grpId="0" animBg="1"/>
      <p:bldP spid="52235" grpId="0" animBg="1"/>
      <p:bldP spid="52238" grpId="0"/>
      <p:bldP spid="52239" grpId="0"/>
      <p:bldP spid="52240" grpId="0" animBg="1"/>
      <p:bldP spid="522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d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4" b="25640"/>
          <a:stretch/>
        </p:blipFill>
        <p:spPr bwMode="auto">
          <a:xfrm>
            <a:off x="715752" y="858181"/>
            <a:ext cx="7712495" cy="47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99938" y="292585"/>
            <a:ext cx="685643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accent2"/>
                </a:solidFill>
              </a:rPr>
              <a:t>Selección de bloques de texto con el ratón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627784" y="3788767"/>
            <a:ext cx="49688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La red Internet nació al inicio de la Guerra Fría, bajo los auspicios de las fuerzas armadas norteamericanas, cuando en 1958 crean ARPA, que posteriormente se convirtió en DARPA . Más adelante, las instituciones de investigación y educación ampliaron la red a tal grado que en la actualidad se hace referencia a la red como la Aldea global.</a:t>
            </a:r>
          </a:p>
        </p:txBody>
      </p:sp>
      <p:sp>
        <p:nvSpPr>
          <p:cNvPr id="53259" name="AutoShape 11"/>
          <p:cNvSpPr>
            <a:spLocks/>
          </p:cNvSpPr>
          <p:nvPr/>
        </p:nvSpPr>
        <p:spPr bwMode="auto">
          <a:xfrm>
            <a:off x="5220072" y="5157192"/>
            <a:ext cx="3252416" cy="707886"/>
          </a:xfrm>
          <a:prstGeom prst="borderCallout1">
            <a:avLst>
              <a:gd name="adj1" fmla="val 13481"/>
              <a:gd name="adj2" fmla="val -3227"/>
              <a:gd name="adj3" fmla="val -57562"/>
              <a:gd name="adj4" fmla="val -16662"/>
            </a:avLst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dirty="0" smtClean="0"/>
              <a:t>El texto sombreado es el </a:t>
            </a:r>
            <a:r>
              <a:rPr lang="es-ES_tradnl" sz="2000" b="1" dirty="0" smtClean="0"/>
              <a:t>bloque seleccionado</a:t>
            </a:r>
            <a:endParaRPr lang="es-ES_tradnl" sz="2000" b="1" dirty="0"/>
          </a:p>
        </p:txBody>
      </p:sp>
      <p:sp>
        <p:nvSpPr>
          <p:cNvPr id="2" name="1 Rectángulo"/>
          <p:cNvSpPr/>
          <p:nvPr/>
        </p:nvSpPr>
        <p:spPr bwMode="auto">
          <a:xfrm>
            <a:off x="2627561" y="3788767"/>
            <a:ext cx="4896767" cy="1368425"/>
          </a:xfrm>
          <a:prstGeom prst="rect">
            <a:avLst/>
          </a:prstGeom>
          <a:solidFill>
            <a:srgbClr val="3983B1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2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6" grpId="0"/>
      <p:bldP spid="53259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0" y="1556792"/>
            <a:ext cx="5019360" cy="3658071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23528" y="533400"/>
            <a:ext cx="8493210" cy="599194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3581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accent2"/>
                </a:solidFill>
              </a:rPr>
              <a:t>G</a:t>
            </a:r>
            <a:r>
              <a:rPr lang="es-ES_tradnl" b="1" dirty="0" smtClean="0">
                <a:solidFill>
                  <a:schemeClr val="accent2"/>
                </a:solidFill>
              </a:rPr>
              <a:t>uardar </a:t>
            </a:r>
            <a:r>
              <a:rPr lang="es-ES_tradnl" b="1" dirty="0">
                <a:solidFill>
                  <a:schemeClr val="accent2"/>
                </a:solidFill>
              </a:rPr>
              <a:t>D</a:t>
            </a:r>
            <a:r>
              <a:rPr lang="es-ES_tradnl" b="1" dirty="0" smtClean="0">
                <a:solidFill>
                  <a:schemeClr val="accent2"/>
                </a:solidFill>
              </a:rPr>
              <a:t>ocumento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292080" y="704384"/>
            <a:ext cx="3773180" cy="6155531"/>
          </a:xfrm>
          <a:prstGeom prst="rect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3200" b="1" dirty="0">
                <a:solidFill>
                  <a:schemeClr val="accent6"/>
                </a:solidFill>
              </a:rPr>
              <a:t>Secuencia de comandos:</a:t>
            </a:r>
          </a:p>
          <a:p>
            <a:endParaRPr lang="es-ES_tradnl" sz="3200" dirty="0"/>
          </a:p>
          <a:p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1º Menú </a:t>
            </a:r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Archivo.</a:t>
            </a:r>
            <a:endParaRPr lang="es-ES_tradn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</a:t>
            </a: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Comando Guardar o Guardar</a:t>
            </a:r>
            <a:b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como.</a:t>
            </a:r>
          </a:p>
          <a:p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Equipo y elige la carpeta donde quieres guardar. </a:t>
            </a:r>
          </a:p>
          <a:p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4º Escribe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nombre del 	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archivo.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5º Pulsa en 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Guardar.</a:t>
            </a:r>
          </a:p>
          <a:p>
            <a:endParaRPr lang="es-ES_tradnl" sz="2000" dirty="0"/>
          </a:p>
        </p:txBody>
      </p:sp>
    </p:spTree>
  </p:cSld>
  <p:clrMapOvr>
    <a:masterClrMapping/>
  </p:clrMapOvr>
  <p:transition spd="med" advTm="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1" y="980728"/>
            <a:ext cx="4585501" cy="4639894"/>
          </a:xfrm>
          <a:prstGeom prst="rect">
            <a:avLst/>
          </a:prstGeom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987824" y="295275"/>
            <a:ext cx="341761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accent2"/>
                </a:solidFill>
              </a:rPr>
              <a:t>I</a:t>
            </a:r>
            <a:r>
              <a:rPr lang="es-ES_tradnl" b="1" dirty="0" smtClean="0">
                <a:solidFill>
                  <a:schemeClr val="accent2"/>
                </a:solidFill>
              </a:rPr>
              <a:t>mprimir </a:t>
            </a:r>
            <a:r>
              <a:rPr lang="es-ES_tradnl" b="1" dirty="0">
                <a:solidFill>
                  <a:schemeClr val="accent2"/>
                </a:solidFill>
              </a:rPr>
              <a:t>D</a:t>
            </a:r>
            <a:r>
              <a:rPr lang="es-ES_tradnl" b="1" dirty="0" smtClean="0">
                <a:solidFill>
                  <a:schemeClr val="accent2"/>
                </a:solidFill>
              </a:rPr>
              <a:t>ocumento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873898" y="2492896"/>
            <a:ext cx="3564284" cy="3231654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</a:rPr>
              <a:t>Secuencia:</a:t>
            </a:r>
          </a:p>
          <a:p>
            <a:endParaRPr lang="es-ES_tradnl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1º Menú Archivo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2º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Comando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Imprimir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3º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Verifica los valores </a:t>
            </a: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     predefinidos</a:t>
            </a: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4º Presiona en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Imprimir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sz="32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727325" y="228600"/>
            <a:ext cx="350085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Formato  de  Párrafos</a:t>
            </a:r>
            <a:endParaRPr lang="es-ES_tradnl" b="1" dirty="0">
              <a:solidFill>
                <a:schemeClr val="accent2"/>
              </a:solidFill>
            </a:endParaRPr>
          </a:p>
        </p:txBody>
      </p:sp>
      <p:pic>
        <p:nvPicPr>
          <p:cNvPr id="60424" name="Picture 8" descr="image_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25394" r="24150" b="11856"/>
          <a:stretch>
            <a:fillRect/>
          </a:stretch>
        </p:blipFill>
        <p:spPr bwMode="auto">
          <a:xfrm>
            <a:off x="621954" y="1052736"/>
            <a:ext cx="3950046" cy="41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image_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31" y="1052738"/>
            <a:ext cx="3721313" cy="42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805808" y="2492899"/>
            <a:ext cx="1558280" cy="1431032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s-ES_tradnl" sz="2000">
                <a:solidFill>
                  <a:schemeClr val="bg1"/>
                </a:solidFill>
              </a:rPr>
              <a:t>FORMATO</a:t>
            </a:r>
          </a:p>
        </p:txBody>
      </p:sp>
    </p:spTree>
  </p:cSld>
  <p:clrMapOvr>
    <a:masterClrMapping/>
  </p:clrMapOvr>
  <p:transition spd="med" advTm="1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nimBg="1"/>
      <p:bldP spid="604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70" y="897797"/>
            <a:ext cx="4930774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6" y="2085157"/>
            <a:ext cx="2519362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880088" y="295275"/>
            <a:ext cx="55002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/>
                </a:solidFill>
              </a:rPr>
              <a:t>Elaboración y Formato de Párrafos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57650" y="2205583"/>
            <a:ext cx="4835525" cy="2773067"/>
          </a:xfrm>
          <a:prstGeom prst="rect">
            <a:avLst/>
          </a:prstGeom>
          <a:solidFill>
            <a:srgbClr val="EFEDE9">
              <a:alpha val="79000"/>
            </a:srgbClr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800" b="1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200" b="1" dirty="0">
                <a:solidFill>
                  <a:schemeClr val="accent6"/>
                </a:solidFill>
              </a:rPr>
              <a:t>FORMATO DE TÍTULO: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1100" b="1" dirty="0">
              <a:solidFill>
                <a:schemeClr val="accent6"/>
              </a:solidFill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b="1" dirty="0">
                <a:solidFill>
                  <a:schemeClr val="accent6"/>
                </a:solidFill>
              </a:rPr>
              <a:t>Selecciona el </a:t>
            </a:r>
            <a:r>
              <a:rPr lang="es-ES_tradnl" b="1" dirty="0" smtClean="0">
                <a:solidFill>
                  <a:schemeClr val="accent6"/>
                </a:solidFill>
              </a:rPr>
              <a:t>título.</a:t>
            </a:r>
            <a:endParaRPr lang="es-ES_tradnl" sz="2200" b="1" dirty="0">
              <a:solidFill>
                <a:schemeClr val="accent6"/>
              </a:solidFill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200" b="1" dirty="0">
                <a:solidFill>
                  <a:schemeClr val="accent6"/>
                </a:solidFill>
              </a:rPr>
              <a:t>Pulsa en el botón </a:t>
            </a:r>
            <a:r>
              <a:rPr lang="es-ES_tradnl" sz="2200" b="1" dirty="0" smtClean="0">
                <a:solidFill>
                  <a:schemeClr val="accent6"/>
                </a:solidFill>
              </a:rPr>
              <a:t>Negrita.</a:t>
            </a:r>
            <a:endParaRPr lang="es-ES_tradnl" sz="2200" b="1" dirty="0">
              <a:solidFill>
                <a:schemeClr val="accent6"/>
              </a:solidFill>
            </a:endParaRPr>
          </a:p>
          <a:p>
            <a:pPr lvl="2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200" b="1" dirty="0">
                <a:solidFill>
                  <a:schemeClr val="accent6"/>
                </a:solidFill>
              </a:rPr>
              <a:t>Pulsa el botón de </a:t>
            </a:r>
            <a:r>
              <a:rPr lang="es-ES_tradnl" sz="2200" b="1" dirty="0" smtClean="0">
                <a:solidFill>
                  <a:schemeClr val="accent6"/>
                </a:solidFill>
              </a:rPr>
              <a:t>Centrar.</a:t>
            </a:r>
            <a:endParaRPr lang="es-ES_tradnl" sz="2200" b="1" dirty="0">
              <a:solidFill>
                <a:schemeClr val="accent6"/>
              </a:solidFill>
            </a:endParaRP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es-ES_tradnl" sz="2200" b="1" dirty="0" smtClean="0">
                <a:solidFill>
                  <a:schemeClr val="accent6"/>
                </a:solidFill>
              </a:rPr>
              <a:t>En ficha Diseño pulsa </a:t>
            </a:r>
            <a:r>
              <a:rPr lang="es-ES_tradnl" sz="2200" b="1" dirty="0">
                <a:solidFill>
                  <a:schemeClr val="accent6"/>
                </a:solidFill>
              </a:rPr>
              <a:t>el botón </a:t>
            </a:r>
            <a:r>
              <a:rPr lang="es-ES_tradnl" sz="2200" b="1" dirty="0" smtClean="0">
                <a:solidFill>
                  <a:schemeClr val="accent6"/>
                </a:solidFill>
              </a:rPr>
              <a:t>Borde de página.</a:t>
            </a:r>
            <a:endParaRPr lang="es-ES_tradnl" sz="2200" b="1" dirty="0">
              <a:solidFill>
                <a:srgbClr val="006600"/>
              </a:solidFill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 rot="-2284103">
            <a:off x="3538538" y="1675582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 rot="2441993">
            <a:off x="1331913" y="1675582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6"/>
          <a:stretch/>
        </p:blipFill>
        <p:spPr bwMode="auto">
          <a:xfrm>
            <a:off x="683592" y="894903"/>
            <a:ext cx="2808288" cy="8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0" name="Line 20"/>
          <p:cNvSpPr>
            <a:spLocks noChangeShapeType="1"/>
          </p:cNvSpPr>
          <p:nvPr/>
        </p:nvSpPr>
        <p:spPr bwMode="auto">
          <a:xfrm flipH="1" flipV="1">
            <a:off x="3635374" y="2854350"/>
            <a:ext cx="1014413" cy="32385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57"/>
          <a:stretch/>
        </p:blipFill>
        <p:spPr bwMode="auto">
          <a:xfrm>
            <a:off x="235282" y="5347279"/>
            <a:ext cx="5200814" cy="10340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1247775" y="3501008"/>
            <a:ext cx="3324222" cy="2592288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4427984" y="3861048"/>
            <a:ext cx="656776" cy="2232248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/>
          <a:stretch/>
        </p:blipFill>
        <p:spPr>
          <a:xfrm>
            <a:off x="5652120" y="5322912"/>
            <a:ext cx="3236743" cy="10389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6804248" y="4869160"/>
            <a:ext cx="1726296" cy="785452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med" advTm="1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9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4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 animBg="1"/>
      <p:bldP spid="61446" grpId="0" animBg="1"/>
      <p:bldP spid="61447" grpId="0" animBg="1"/>
      <p:bldP spid="61450" grpId="0" animBg="1"/>
      <p:bldP spid="61460" grpId="0" animBg="1"/>
      <p:bldP spid="61453" grpId="0" animBg="1"/>
      <p:bldP spid="61454" grpId="0" animBg="1"/>
      <p:bldP spid="614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410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8214381" cy="11096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812800"/>
            <a:ext cx="2138363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593975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35696" y="295275"/>
            <a:ext cx="55002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/>
                </a:solidFill>
              </a:rPr>
              <a:t>Elaboración y Formato de Párrafos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292080" y="2489350"/>
            <a:ext cx="3733800" cy="2883866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1200" b="1" dirty="0" smtClean="0">
              <a:solidFill>
                <a:schemeClr val="accent6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200" b="1" dirty="0" smtClean="0">
                <a:solidFill>
                  <a:schemeClr val="accent6"/>
                </a:solidFill>
              </a:rPr>
              <a:t>FORMATO </a:t>
            </a:r>
            <a:r>
              <a:rPr lang="es-ES_tradnl" sz="2200" b="1" dirty="0">
                <a:solidFill>
                  <a:schemeClr val="accent6"/>
                </a:solidFill>
              </a:rPr>
              <a:t>TEXTO: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Selecciona el  texto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Pulsa en el botón Justificar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Pulsa en cuadro de lista Fuente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Selecciona “Lucida”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Pulsa en el cuadro de lista 	Tamaño de fuente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_tradnl" sz="2000" b="1" dirty="0">
                <a:solidFill>
                  <a:schemeClr val="accent6"/>
                </a:solidFill>
              </a:rPr>
              <a:t>Selecciona 16  puntos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rot="-2284103">
            <a:off x="3106738" y="26035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pic>
        <p:nvPicPr>
          <p:cNvPr id="62480" name="Picture 16" descr="image_0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t="29877" r="27209" b="19022"/>
          <a:stretch>
            <a:fillRect/>
          </a:stretch>
        </p:blipFill>
        <p:spPr bwMode="auto">
          <a:xfrm>
            <a:off x="92075" y="782638"/>
            <a:ext cx="26797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4" name="AutoShape 10"/>
          <p:cNvSpPr>
            <a:spLocks noChangeArrowheads="1"/>
          </p:cNvSpPr>
          <p:nvPr/>
        </p:nvSpPr>
        <p:spPr bwMode="auto">
          <a:xfrm rot="2441993">
            <a:off x="1235075" y="2674938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5611856" y="3645023"/>
            <a:ext cx="1915423" cy="2592287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2555775" y="3931283"/>
            <a:ext cx="2844899" cy="2012317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MX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V="1">
            <a:off x="2967426" y="5006972"/>
            <a:ext cx="2868224" cy="936628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med" advTm="1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9" grpId="0" animBg="1"/>
      <p:bldP spid="62470" grpId="0" animBg="1" autoUpdateAnimBg="0"/>
      <p:bldP spid="62471" grpId="0" animBg="1"/>
      <p:bldP spid="62474" grpId="0" animBg="1"/>
      <p:bldP spid="62477" grpId="0" animBg="1"/>
      <p:bldP spid="62478" grpId="0" animBg="1"/>
      <p:bldP spid="6247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Edicion_y_formato_de_parrafos</Template>
  <TotalTime>0</TotalTime>
  <Words>309</Words>
  <Application>Microsoft Office PowerPoint</Application>
  <PresentationFormat>Presentación en pantalla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Century Gothic</vt:lpstr>
      <vt:lpstr>Times New Roman</vt:lpstr>
      <vt:lpstr>Verdana</vt:lpstr>
      <vt:lpstr>Wingdings 2</vt:lpstr>
      <vt:lpstr>Aspecto</vt:lpstr>
      <vt:lpstr>Boticario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2016-01-18T16:28:03Z</dcterms:created>
  <dcterms:modified xsi:type="dcterms:W3CDTF">2016-01-18T16:28:27Z</dcterms:modified>
</cp:coreProperties>
</file>