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10"/>
  </p:notesMasterIdLst>
  <p:sldIdLst>
    <p:sldId id="273" r:id="rId2"/>
    <p:sldId id="312" r:id="rId3"/>
    <p:sldId id="259" r:id="rId4"/>
    <p:sldId id="260" r:id="rId5"/>
    <p:sldId id="313" r:id="rId6"/>
    <p:sldId id="315" r:id="rId7"/>
    <p:sldId id="258" r:id="rId8"/>
    <p:sldId id="270" r:id="rId9"/>
  </p:sldIdLst>
  <p:sldSz cx="9144000" cy="6858000" type="screen4x3"/>
  <p:notesSz cx="6858000" cy="9144000"/>
  <p:defaultTextStyle>
    <a:defPPr>
      <a:defRPr lang="es-ES_tradnl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DCE"/>
    <a:srgbClr val="99FFFF"/>
    <a:srgbClr val="DABA30"/>
    <a:srgbClr val="FFFF1F"/>
    <a:srgbClr val="0000E4"/>
    <a:srgbClr val="FF6600"/>
    <a:srgbClr val="8CE28C"/>
    <a:srgbClr val="D6D3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93" autoAdjust="0"/>
  </p:normalViewPr>
  <p:slideViewPr>
    <p:cSldViewPr showGuides="1">
      <p:cViewPr varScale="1">
        <p:scale>
          <a:sx n="91" d="100"/>
          <a:sy n="91" d="100"/>
        </p:scale>
        <p:origin x="7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4AD195-CBAC-4FF8-B266-41E2462101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7C482-BC3B-44ED-BB0A-A3CB89DAA34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2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6A4F8-AB9A-44CF-A1BB-A89D43A1421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7FF18-3592-4F09-AA12-342458363F6D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8299-692E-4C3D-A1A3-386365268EF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E8833-3F07-4708-9AC3-B5628AA1098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  <p:sndAc>
      <p:stSnd>
        <p:snd r:embed="rId2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1D3AC-9702-4DA1-B246-6678907DCEE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19204-F2EC-43CB-9FC9-28FC200B66C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7AB95-27D5-4965-ADA7-7B1C82F1149E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7FEC8-4461-4265-9497-6EC7A3889E1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944AF-DC2A-469D-B6A0-933FCCF049E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D8940882-A3D0-4EF2-8985-DDE26C6422F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título del patrón</a:t>
            </a:r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fld id="{C46B9FF8-400E-4F78-9596-6852E01C4189}" type="slidenum">
              <a:rPr lang="es-ES_tradnl" smtClean="0"/>
              <a:pPr/>
              <a:t>‹Nº›</a:t>
            </a:fld>
            <a:endParaRPr lang="es-ES_tradnl"/>
          </a:p>
        </p:txBody>
      </p:sp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zoom/>
    <p:sndAc>
      <p:stSnd>
        <p:snd r:embed="rId13" name="wind.wav"/>
      </p:stSnd>
    </p:sndAc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971600" y="560874"/>
            <a:ext cx="720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Accesorios de Windows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00" y="2077864"/>
            <a:ext cx="1927200" cy="19272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61" y="1224242"/>
            <a:ext cx="2438400" cy="24384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6128"/>
            <a:ext cx="2438400" cy="24384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77456"/>
            <a:ext cx="2154623" cy="2014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8000">
        <p:dissolve/>
      </p:transition>
    </mc:Choice>
    <mc:Fallback xmlns=""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7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40" y="1225668"/>
            <a:ext cx="4472546" cy="2515807"/>
          </a:xfrm>
          <a:prstGeom prst="rect">
            <a:avLst/>
          </a:prstGeom>
        </p:spPr>
      </p:pic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851345" y="3956176"/>
            <a:ext cx="4032448" cy="1323439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000" dirty="0" smtClean="0">
                <a:solidFill>
                  <a:schemeClr val="bg1"/>
                </a:solidFill>
                <a:latin typeface="Arial Narrow" pitchFamily="34" charset="0"/>
              </a:rPr>
              <a:t>Desde el </a:t>
            </a:r>
            <a:r>
              <a:rPr lang="es-MX" sz="2000" b="1" dirty="0" smtClean="0">
                <a:solidFill>
                  <a:schemeClr val="bg1"/>
                </a:solidFill>
                <a:latin typeface="Arial Narrow" pitchFamily="34" charset="0"/>
              </a:rPr>
              <a:t>Inicio</a:t>
            </a:r>
            <a:r>
              <a:rPr lang="es-MX" sz="2000" dirty="0" smtClean="0">
                <a:solidFill>
                  <a:schemeClr val="bg1"/>
                </a:solidFill>
                <a:latin typeface="Arial Narrow" pitchFamily="34" charset="0"/>
              </a:rPr>
              <a:t>  se da clic en la fecha inferior izquierda y lleva a las Aplicaciones, puedes llegar a la sección </a:t>
            </a:r>
            <a:r>
              <a:rPr lang="es-MX" sz="2000" b="1" dirty="0" smtClean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c</a:t>
            </a:r>
            <a:r>
              <a:rPr lang="es-MX" sz="2000" b="1" dirty="0" err="1" smtClean="0">
                <a:solidFill>
                  <a:schemeClr val="bg1"/>
                </a:solidFill>
                <a:latin typeface="Arial Narrow" pitchFamily="34" charset="0"/>
              </a:rPr>
              <a:t>cesorios</a:t>
            </a:r>
            <a:r>
              <a:rPr lang="es-MX" sz="2000" b="1" dirty="0" smtClean="0">
                <a:solidFill>
                  <a:schemeClr val="bg1"/>
                </a:solidFill>
                <a:latin typeface="Arial Narrow" pitchFamily="34" charset="0"/>
              </a:rPr>
              <a:t> de Windows</a:t>
            </a:r>
            <a:r>
              <a:rPr lang="es-MX" sz="20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s-MX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544" name="Line 32"/>
          <p:cNvSpPr>
            <a:spLocks noChangeShapeType="1"/>
          </p:cNvSpPr>
          <p:nvPr/>
        </p:nvSpPr>
        <p:spPr bwMode="auto">
          <a:xfrm flipH="1" flipV="1">
            <a:off x="4788024" y="3673939"/>
            <a:ext cx="432048" cy="42332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3619" t="13601" r="44094"/>
          <a:stretch/>
        </p:blipFill>
        <p:spPr>
          <a:xfrm>
            <a:off x="435711" y="1387008"/>
            <a:ext cx="3413636" cy="5138336"/>
          </a:xfrm>
          <a:prstGeom prst="rect">
            <a:avLst/>
          </a:prstGeom>
        </p:spPr>
      </p:pic>
      <p:sp>
        <p:nvSpPr>
          <p:cNvPr id="64546" name="Line 34"/>
          <p:cNvSpPr>
            <a:spLocks noChangeShapeType="1"/>
          </p:cNvSpPr>
          <p:nvPr/>
        </p:nvSpPr>
        <p:spPr bwMode="auto">
          <a:xfrm flipH="1" flipV="1">
            <a:off x="1619672" y="2881852"/>
            <a:ext cx="3266692" cy="180617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71600" y="344850"/>
            <a:ext cx="720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000" dirty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Accesorios de Windows</a:t>
            </a:r>
          </a:p>
        </p:txBody>
      </p:sp>
    </p:spTree>
  </p:cSld>
  <p:clrMapOvr>
    <a:masterClrMapping/>
  </p:clrMapOvr>
  <p:transition spd="med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8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2" grpId="0" animBg="1" autoUpdateAnimBg="0"/>
      <p:bldP spid="64544" grpId="0" animBg="1"/>
      <p:bldP spid="64546" grpId="0" animBg="1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Imagen 5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68" y="1254809"/>
            <a:ext cx="5200674" cy="4601753"/>
          </a:xfrm>
          <a:prstGeom prst="rect">
            <a:avLst/>
          </a:prstGeom>
        </p:spPr>
      </p:pic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1280389" y="6045806"/>
            <a:ext cx="7093396" cy="707886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000" dirty="0" err="1">
                <a:solidFill>
                  <a:schemeClr val="bg1"/>
                </a:solidFill>
                <a:latin typeface="Arial Narrow" pitchFamily="34" charset="0"/>
              </a:rPr>
              <a:t>Paint</a:t>
            </a:r>
            <a:r>
              <a:rPr lang="es-MX" sz="2000" dirty="0">
                <a:solidFill>
                  <a:schemeClr val="bg1"/>
                </a:solidFill>
                <a:latin typeface="Arial Narrow" pitchFamily="34" charset="0"/>
              </a:rPr>
              <a:t> es una herramienta de dibujo que te permitirá crear dibujos de gran calidad, con características que se encuentran en aplicaciones costosas.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52493" y="1165966"/>
            <a:ext cx="29650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Menú de control</a:t>
            </a:r>
          </a:p>
          <a:p>
            <a:pPr indent="-396000" algn="l" defTabSz="360000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Barra de 	herramientas 	de 	acceso rápido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Barra de título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Botones de control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Ficha </a:t>
            </a:r>
            <a:r>
              <a:rPr lang="es-MX" sz="2000" b="1" dirty="0" smtClean="0">
                <a:latin typeface="Arial" pitchFamily="34" charset="0"/>
                <a:cs typeface="Arial" pitchFamily="34" charset="0"/>
              </a:rPr>
              <a:t>Archivo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Fichas o pestañas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Cinta de opciones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Reglas</a:t>
            </a:r>
          </a:p>
          <a:p>
            <a:pPr indent="-396000" algn="l" defTabSz="360000">
              <a:buAutoNum type="arabicPeriod"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Pizarra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o área de 	dibujo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Apuntador o puntero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Barra de estado</a:t>
            </a:r>
          </a:p>
          <a:p>
            <a:pPr indent="-396000" algn="l">
              <a:buAutoNum type="arabicPeriod"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Zoom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971600" y="116632"/>
            <a:ext cx="7200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dirty="0" err="1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Paint</a:t>
            </a:r>
            <a:endParaRPr lang="es-MX" sz="40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5496" y="1239047"/>
            <a:ext cx="416086" cy="173729"/>
            <a:chOff x="-1583340" y="5546406"/>
            <a:chExt cx="416086" cy="173729"/>
          </a:xfrm>
        </p:grpSpPr>
        <p:sp>
          <p:nvSpPr>
            <p:cNvPr id="8" name="Elipse 7"/>
            <p:cNvSpPr/>
            <p:nvPr/>
          </p:nvSpPr>
          <p:spPr>
            <a:xfrm>
              <a:off x="-1583340" y="5546406"/>
              <a:ext cx="211643" cy="173729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1</a:t>
              </a:r>
              <a:endParaRPr lang="es-MX" sz="1600" dirty="0"/>
            </a:p>
          </p:txBody>
        </p:sp>
        <p:cxnSp>
          <p:nvCxnSpPr>
            <p:cNvPr id="13" name="Conector recto de flecha 12"/>
            <p:cNvCxnSpPr>
              <a:stCxn id="8" idx="6"/>
            </p:cNvCxnSpPr>
            <p:nvPr/>
          </p:nvCxnSpPr>
          <p:spPr>
            <a:xfrm flipV="1">
              <a:off x="-1371697" y="5633270"/>
              <a:ext cx="204443" cy="1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o 82"/>
          <p:cNvGrpSpPr/>
          <p:nvPr/>
        </p:nvGrpSpPr>
        <p:grpSpPr>
          <a:xfrm>
            <a:off x="736229" y="889006"/>
            <a:ext cx="211643" cy="373784"/>
            <a:chOff x="-1583340" y="5546406"/>
            <a:chExt cx="211643" cy="373784"/>
          </a:xfrm>
        </p:grpSpPr>
        <p:sp>
          <p:nvSpPr>
            <p:cNvPr id="84" name="Elipse 83"/>
            <p:cNvSpPr/>
            <p:nvPr/>
          </p:nvSpPr>
          <p:spPr>
            <a:xfrm>
              <a:off x="-1583340" y="5546406"/>
              <a:ext cx="211643" cy="173729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 smtClean="0"/>
                <a:t>2</a:t>
              </a:r>
              <a:endParaRPr lang="es-MX" sz="1600" dirty="0"/>
            </a:p>
          </p:txBody>
        </p:sp>
        <p:cxnSp>
          <p:nvCxnSpPr>
            <p:cNvPr id="85" name="Conector recto de flecha 84"/>
            <p:cNvCxnSpPr/>
            <p:nvPr/>
          </p:nvCxnSpPr>
          <p:spPr>
            <a:xfrm flipH="1">
              <a:off x="-1477519" y="5733317"/>
              <a:ext cx="5262" cy="186873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o 85"/>
          <p:cNvGrpSpPr/>
          <p:nvPr/>
        </p:nvGrpSpPr>
        <p:grpSpPr>
          <a:xfrm>
            <a:off x="4902070" y="3022635"/>
            <a:ext cx="650890" cy="173729"/>
            <a:chOff x="-2022587" y="5546406"/>
            <a:chExt cx="650890" cy="173729"/>
          </a:xfrm>
        </p:grpSpPr>
        <p:sp>
          <p:nvSpPr>
            <p:cNvPr id="87" name="Elipse 86"/>
            <p:cNvSpPr/>
            <p:nvPr/>
          </p:nvSpPr>
          <p:spPr>
            <a:xfrm>
              <a:off x="-1583340" y="5546406"/>
              <a:ext cx="211643" cy="173729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es-ES" sz="1400" dirty="0"/>
                <a:t>9</a:t>
              </a:r>
              <a:endParaRPr lang="es-MX" sz="1400" dirty="0"/>
            </a:p>
          </p:txBody>
        </p:sp>
        <p:cxnSp>
          <p:nvCxnSpPr>
            <p:cNvPr id="88" name="Conector recto de flecha 87"/>
            <p:cNvCxnSpPr/>
            <p:nvPr/>
          </p:nvCxnSpPr>
          <p:spPr>
            <a:xfrm flipH="1" flipV="1">
              <a:off x="-2022587" y="5633270"/>
              <a:ext cx="439247" cy="1318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o 91"/>
          <p:cNvGrpSpPr/>
          <p:nvPr/>
        </p:nvGrpSpPr>
        <p:grpSpPr>
          <a:xfrm>
            <a:off x="5160908" y="879007"/>
            <a:ext cx="211643" cy="370475"/>
            <a:chOff x="-1583340" y="5559549"/>
            <a:chExt cx="211643" cy="370475"/>
          </a:xfrm>
        </p:grpSpPr>
        <p:sp>
          <p:nvSpPr>
            <p:cNvPr id="93" name="Elipse 92"/>
            <p:cNvSpPr/>
            <p:nvPr/>
          </p:nvSpPr>
          <p:spPr>
            <a:xfrm>
              <a:off x="-1583340" y="5559549"/>
              <a:ext cx="211643" cy="173729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es-ES" sz="1400" dirty="0" smtClean="0"/>
                <a:t>4</a:t>
              </a:r>
              <a:endParaRPr lang="es-MX" sz="1400" dirty="0"/>
            </a:p>
          </p:txBody>
        </p:sp>
        <p:cxnSp>
          <p:nvCxnSpPr>
            <p:cNvPr id="94" name="Conector recto de flecha 93"/>
            <p:cNvCxnSpPr/>
            <p:nvPr/>
          </p:nvCxnSpPr>
          <p:spPr>
            <a:xfrm flipH="1">
              <a:off x="-1576550" y="5732522"/>
              <a:ext cx="88907" cy="19750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o 94"/>
          <p:cNvGrpSpPr/>
          <p:nvPr/>
        </p:nvGrpSpPr>
        <p:grpSpPr>
          <a:xfrm>
            <a:off x="47322" y="1499480"/>
            <a:ext cx="404260" cy="201328"/>
            <a:chOff x="-1583339" y="5533226"/>
            <a:chExt cx="404260" cy="201328"/>
          </a:xfrm>
        </p:grpSpPr>
        <p:sp>
          <p:nvSpPr>
            <p:cNvPr id="96" name="Elipse 95"/>
            <p:cNvSpPr/>
            <p:nvPr/>
          </p:nvSpPr>
          <p:spPr>
            <a:xfrm>
              <a:off x="-1583339" y="5546406"/>
              <a:ext cx="199818" cy="188148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es-ES" sz="1400" dirty="0" smtClean="0"/>
                <a:t>5</a:t>
              </a:r>
              <a:endParaRPr lang="es-MX" sz="1400" dirty="0"/>
            </a:p>
          </p:txBody>
        </p:sp>
        <p:cxnSp>
          <p:nvCxnSpPr>
            <p:cNvPr id="97" name="Conector recto de flecha 96"/>
            <p:cNvCxnSpPr>
              <a:stCxn id="96" idx="6"/>
            </p:cNvCxnSpPr>
            <p:nvPr/>
          </p:nvCxnSpPr>
          <p:spPr>
            <a:xfrm flipV="1">
              <a:off x="-1383521" y="5533226"/>
              <a:ext cx="204442" cy="10725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o 97"/>
          <p:cNvGrpSpPr/>
          <p:nvPr/>
        </p:nvGrpSpPr>
        <p:grpSpPr>
          <a:xfrm>
            <a:off x="1242509" y="1383063"/>
            <a:ext cx="591692" cy="173729"/>
            <a:chOff x="-1963389" y="5546406"/>
            <a:chExt cx="591692" cy="173729"/>
          </a:xfrm>
        </p:grpSpPr>
        <p:sp>
          <p:nvSpPr>
            <p:cNvPr id="99" name="Elipse 98"/>
            <p:cNvSpPr/>
            <p:nvPr/>
          </p:nvSpPr>
          <p:spPr>
            <a:xfrm>
              <a:off x="-1583340" y="5546406"/>
              <a:ext cx="211643" cy="173729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s-ES" sz="1400" dirty="0" smtClean="0"/>
                <a:t>6</a:t>
              </a:r>
              <a:endParaRPr lang="es-MX" sz="1400" dirty="0"/>
            </a:p>
          </p:txBody>
        </p:sp>
        <p:cxnSp>
          <p:nvCxnSpPr>
            <p:cNvPr id="100" name="Conector recto de flecha 99"/>
            <p:cNvCxnSpPr/>
            <p:nvPr/>
          </p:nvCxnSpPr>
          <p:spPr>
            <a:xfrm flipH="1">
              <a:off x="-1963389" y="5633270"/>
              <a:ext cx="380049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o 100"/>
          <p:cNvGrpSpPr/>
          <p:nvPr/>
        </p:nvGrpSpPr>
        <p:grpSpPr>
          <a:xfrm>
            <a:off x="5552960" y="1564235"/>
            <a:ext cx="626985" cy="173729"/>
            <a:chOff x="-1998682" y="5546406"/>
            <a:chExt cx="626985" cy="173729"/>
          </a:xfrm>
        </p:grpSpPr>
        <p:sp>
          <p:nvSpPr>
            <p:cNvPr id="102" name="Elipse 101"/>
            <p:cNvSpPr/>
            <p:nvPr/>
          </p:nvSpPr>
          <p:spPr>
            <a:xfrm>
              <a:off x="-1583340" y="5546406"/>
              <a:ext cx="211643" cy="173729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es-ES" sz="1400" dirty="0" smtClean="0"/>
                <a:t>7</a:t>
              </a:r>
              <a:endParaRPr lang="es-MX" sz="1400" dirty="0"/>
            </a:p>
          </p:txBody>
        </p:sp>
        <p:cxnSp>
          <p:nvCxnSpPr>
            <p:cNvPr id="103" name="Conector recto de flecha 102"/>
            <p:cNvCxnSpPr/>
            <p:nvPr/>
          </p:nvCxnSpPr>
          <p:spPr>
            <a:xfrm flipH="1" flipV="1">
              <a:off x="-1998682" y="5633270"/>
              <a:ext cx="415342" cy="6858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upo 103"/>
          <p:cNvGrpSpPr/>
          <p:nvPr/>
        </p:nvGrpSpPr>
        <p:grpSpPr>
          <a:xfrm>
            <a:off x="2895933" y="902107"/>
            <a:ext cx="211643" cy="336143"/>
            <a:chOff x="-1583340" y="5546406"/>
            <a:chExt cx="211643" cy="336143"/>
          </a:xfrm>
        </p:grpSpPr>
        <p:sp>
          <p:nvSpPr>
            <p:cNvPr id="105" name="Elipse 104"/>
            <p:cNvSpPr/>
            <p:nvPr/>
          </p:nvSpPr>
          <p:spPr>
            <a:xfrm>
              <a:off x="-1583340" y="5546406"/>
              <a:ext cx="211643" cy="17372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100"/>
                </a:lnSpc>
              </a:pPr>
              <a:r>
                <a:rPr lang="es-ES" sz="1400" dirty="0" smtClean="0"/>
                <a:t>3</a:t>
              </a:r>
              <a:endParaRPr lang="es-MX" sz="1400" dirty="0"/>
            </a:p>
          </p:txBody>
        </p:sp>
        <p:cxnSp>
          <p:nvCxnSpPr>
            <p:cNvPr id="106" name="Conector recto de flecha 105"/>
            <p:cNvCxnSpPr>
              <a:stCxn id="105" idx="4"/>
            </p:cNvCxnSpPr>
            <p:nvPr/>
          </p:nvCxnSpPr>
          <p:spPr>
            <a:xfrm flipH="1">
              <a:off x="-1583340" y="5720135"/>
              <a:ext cx="105822" cy="16241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o 106"/>
          <p:cNvGrpSpPr/>
          <p:nvPr/>
        </p:nvGrpSpPr>
        <p:grpSpPr>
          <a:xfrm>
            <a:off x="520205" y="3938628"/>
            <a:ext cx="459345" cy="173729"/>
            <a:chOff x="-1831042" y="5546406"/>
            <a:chExt cx="459345" cy="173729"/>
          </a:xfrm>
        </p:grpSpPr>
        <p:sp>
          <p:nvSpPr>
            <p:cNvPr id="108" name="Elipse 107"/>
            <p:cNvSpPr/>
            <p:nvPr/>
          </p:nvSpPr>
          <p:spPr>
            <a:xfrm>
              <a:off x="-1583340" y="5546406"/>
              <a:ext cx="211643" cy="173729"/>
            </a:xfrm>
            <a:prstGeom prst="ellipse">
              <a:avLst/>
            </a:prstGeom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s-ES" sz="1400" dirty="0" smtClean="0"/>
                <a:t>8</a:t>
              </a:r>
              <a:endParaRPr lang="es-MX" sz="1400" dirty="0"/>
            </a:p>
          </p:txBody>
        </p:sp>
        <p:cxnSp>
          <p:nvCxnSpPr>
            <p:cNvPr id="109" name="Conector recto de flecha 108"/>
            <p:cNvCxnSpPr/>
            <p:nvPr/>
          </p:nvCxnSpPr>
          <p:spPr>
            <a:xfrm flipH="1">
              <a:off x="-1831042" y="5633270"/>
              <a:ext cx="233484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4" name="Grupo 5133"/>
          <p:cNvGrpSpPr/>
          <p:nvPr/>
        </p:nvGrpSpPr>
        <p:grpSpPr>
          <a:xfrm>
            <a:off x="2627784" y="4110007"/>
            <a:ext cx="609817" cy="261610"/>
            <a:chOff x="-55274" y="5863226"/>
            <a:chExt cx="609817" cy="261610"/>
          </a:xfrm>
        </p:grpSpPr>
        <p:grpSp>
          <p:nvGrpSpPr>
            <p:cNvPr id="110" name="Grupo 109"/>
            <p:cNvGrpSpPr/>
            <p:nvPr/>
          </p:nvGrpSpPr>
          <p:grpSpPr>
            <a:xfrm>
              <a:off x="321" y="5907167"/>
              <a:ext cx="554222" cy="173729"/>
              <a:chOff x="-1583340" y="5546406"/>
              <a:chExt cx="554222" cy="173729"/>
            </a:xfrm>
          </p:grpSpPr>
          <p:sp>
            <p:nvSpPr>
              <p:cNvPr id="111" name="Elipse 110"/>
              <p:cNvSpPr/>
              <p:nvPr/>
            </p:nvSpPr>
            <p:spPr>
              <a:xfrm>
                <a:off x="-1583340" y="5546406"/>
                <a:ext cx="211643" cy="173729"/>
              </a:xfrm>
              <a:prstGeom prst="ellipse">
                <a:avLst/>
              </a:prstGeom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900"/>
                  </a:lnSpc>
                </a:pPr>
                <a:endParaRPr lang="es-MX" sz="1400" dirty="0"/>
              </a:p>
            </p:txBody>
          </p:sp>
          <p:cxnSp>
            <p:nvCxnSpPr>
              <p:cNvPr id="112" name="Conector recto de flecha 111"/>
              <p:cNvCxnSpPr>
                <a:stCxn id="111" idx="6"/>
              </p:cNvCxnSpPr>
              <p:nvPr/>
            </p:nvCxnSpPr>
            <p:spPr>
              <a:xfrm flipV="1">
                <a:off x="-1371697" y="5606907"/>
                <a:ext cx="342579" cy="26364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33" name="CuadroTexto 5132"/>
            <p:cNvSpPr txBox="1"/>
            <p:nvPr/>
          </p:nvSpPr>
          <p:spPr>
            <a:xfrm>
              <a:off x="-55274" y="5863226"/>
              <a:ext cx="322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solidFill>
                    <a:schemeClr val="bg1"/>
                  </a:solidFill>
                </a:rPr>
                <a:t>10</a:t>
              </a:r>
              <a:endParaRPr lang="es-MX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upo 124"/>
          <p:cNvGrpSpPr/>
          <p:nvPr/>
        </p:nvGrpSpPr>
        <p:grpSpPr>
          <a:xfrm>
            <a:off x="1744341" y="5231991"/>
            <a:ext cx="322831" cy="467413"/>
            <a:chOff x="-55274" y="5863226"/>
            <a:chExt cx="322831" cy="467413"/>
          </a:xfrm>
        </p:grpSpPr>
        <p:grpSp>
          <p:nvGrpSpPr>
            <p:cNvPr id="126" name="Grupo 125"/>
            <p:cNvGrpSpPr/>
            <p:nvPr/>
          </p:nvGrpSpPr>
          <p:grpSpPr>
            <a:xfrm>
              <a:off x="321" y="5907167"/>
              <a:ext cx="211643" cy="423472"/>
              <a:chOff x="-1583340" y="5546406"/>
              <a:chExt cx="211643" cy="423472"/>
            </a:xfrm>
          </p:grpSpPr>
          <p:sp>
            <p:nvSpPr>
              <p:cNvPr id="128" name="Elipse 127"/>
              <p:cNvSpPr/>
              <p:nvPr/>
            </p:nvSpPr>
            <p:spPr>
              <a:xfrm>
                <a:off x="-1583340" y="5546406"/>
                <a:ext cx="211643" cy="173729"/>
              </a:xfrm>
              <a:prstGeom prst="ellipse">
                <a:avLst/>
              </a:prstGeom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900"/>
                  </a:lnSpc>
                </a:pPr>
                <a:endParaRPr lang="es-MX" sz="1400" dirty="0"/>
              </a:p>
            </p:txBody>
          </p:sp>
          <p:cxnSp>
            <p:nvCxnSpPr>
              <p:cNvPr id="129" name="Conector recto de flecha 128"/>
              <p:cNvCxnSpPr/>
              <p:nvPr/>
            </p:nvCxnSpPr>
            <p:spPr>
              <a:xfrm>
                <a:off x="-1477520" y="5727384"/>
                <a:ext cx="0" cy="242494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CuadroTexto 126"/>
            <p:cNvSpPr txBox="1"/>
            <p:nvPr/>
          </p:nvSpPr>
          <p:spPr>
            <a:xfrm>
              <a:off x="-55274" y="5863226"/>
              <a:ext cx="322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solidFill>
                    <a:schemeClr val="bg1"/>
                  </a:solidFill>
                </a:rPr>
                <a:t>11</a:t>
              </a:r>
              <a:endParaRPr lang="es-MX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upo 136"/>
          <p:cNvGrpSpPr/>
          <p:nvPr/>
        </p:nvGrpSpPr>
        <p:grpSpPr>
          <a:xfrm>
            <a:off x="4902070" y="5215954"/>
            <a:ext cx="322831" cy="467413"/>
            <a:chOff x="-55274" y="5863226"/>
            <a:chExt cx="322831" cy="467413"/>
          </a:xfrm>
        </p:grpSpPr>
        <p:grpSp>
          <p:nvGrpSpPr>
            <p:cNvPr id="138" name="Grupo 137"/>
            <p:cNvGrpSpPr/>
            <p:nvPr/>
          </p:nvGrpSpPr>
          <p:grpSpPr>
            <a:xfrm>
              <a:off x="321" y="5907167"/>
              <a:ext cx="211643" cy="423472"/>
              <a:chOff x="-1583340" y="5546406"/>
              <a:chExt cx="211643" cy="423472"/>
            </a:xfrm>
          </p:grpSpPr>
          <p:sp>
            <p:nvSpPr>
              <p:cNvPr id="140" name="Elipse 139"/>
              <p:cNvSpPr/>
              <p:nvPr/>
            </p:nvSpPr>
            <p:spPr>
              <a:xfrm>
                <a:off x="-1583340" y="5546406"/>
                <a:ext cx="211643" cy="173729"/>
              </a:xfrm>
              <a:prstGeom prst="ellipse">
                <a:avLst/>
              </a:prstGeom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900"/>
                  </a:lnSpc>
                </a:pPr>
                <a:endParaRPr lang="es-MX" sz="1400" dirty="0"/>
              </a:p>
            </p:txBody>
          </p:sp>
          <p:cxnSp>
            <p:nvCxnSpPr>
              <p:cNvPr id="141" name="Conector recto de flecha 140"/>
              <p:cNvCxnSpPr/>
              <p:nvPr/>
            </p:nvCxnSpPr>
            <p:spPr>
              <a:xfrm>
                <a:off x="-1477520" y="5727384"/>
                <a:ext cx="0" cy="242494"/>
              </a:xfrm>
              <a:prstGeom prst="straightConnector1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CuadroTexto 138"/>
            <p:cNvSpPr txBox="1"/>
            <p:nvPr/>
          </p:nvSpPr>
          <p:spPr>
            <a:xfrm>
              <a:off x="-55274" y="5863226"/>
              <a:ext cx="322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smtClean="0">
                  <a:solidFill>
                    <a:schemeClr val="bg1"/>
                  </a:solidFill>
                </a:rPr>
                <a:t>12</a:t>
              </a:r>
              <a:endParaRPr lang="es-MX" sz="11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 advClick="0" advTm="20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8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3548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" grpId="0" build="p" autoUpdateAnimBg="0"/>
      <p:bldP spid="2" grpId="0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1" y="3134825"/>
            <a:ext cx="8571630" cy="1192294"/>
          </a:xfrm>
          <a:prstGeom prst="rect">
            <a:avLst/>
          </a:prstGeom>
        </p:spPr>
      </p:pic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183345" y="581779"/>
            <a:ext cx="87811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800" dirty="0" smtClean="0">
                <a:ln w="0">
                  <a:solidFill>
                    <a:schemeClr val="accent1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itchFamily="18" charset="0"/>
              </a:rPr>
              <a:t>Cinta de opciones Inicio</a:t>
            </a:r>
            <a:endParaRPr lang="es-MX" sz="4800" dirty="0">
              <a:ln w="0">
                <a:solidFill>
                  <a:schemeClr val="accent1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3635896" y="2636912"/>
            <a:ext cx="2460104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Color para el botón izquierdo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>
            <a:off x="5766048" y="4375894"/>
            <a:ext cx="2286000" cy="34925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1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Color para el botón derecho</a:t>
            </a:r>
          </a:p>
        </p:txBody>
      </p:sp>
      <p:sp>
        <p:nvSpPr>
          <p:cNvPr id="6230" name="Text Box 86"/>
          <p:cNvSpPr txBox="1">
            <a:spLocks noChangeArrowheads="1"/>
          </p:cNvSpPr>
          <p:nvPr/>
        </p:nvSpPr>
        <p:spPr bwMode="auto">
          <a:xfrm>
            <a:off x="6400800" y="2650902"/>
            <a:ext cx="2438400" cy="33855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itchFamily="34" charset="0"/>
              </a:rPr>
              <a:t>Cuadro de colores</a:t>
            </a:r>
          </a:p>
        </p:txBody>
      </p:sp>
      <p:sp>
        <p:nvSpPr>
          <p:cNvPr id="6233" name="Line 89"/>
          <p:cNvSpPr>
            <a:spLocks noChangeShapeType="1"/>
          </p:cNvSpPr>
          <p:nvPr/>
        </p:nvSpPr>
        <p:spPr bwMode="auto">
          <a:xfrm flipH="1">
            <a:off x="7524328" y="3013843"/>
            <a:ext cx="0" cy="4680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6235" name="Line 91"/>
          <p:cNvSpPr>
            <a:spLocks noChangeShapeType="1"/>
          </p:cNvSpPr>
          <p:nvPr/>
        </p:nvSpPr>
        <p:spPr bwMode="auto">
          <a:xfrm>
            <a:off x="4932040" y="2975466"/>
            <a:ext cx="1080120" cy="709921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6236" name="Line 92"/>
          <p:cNvSpPr>
            <a:spLocks noChangeShapeType="1"/>
          </p:cNvSpPr>
          <p:nvPr/>
        </p:nvSpPr>
        <p:spPr bwMode="auto">
          <a:xfrm flipH="1" flipV="1">
            <a:off x="6400800" y="3789040"/>
            <a:ext cx="475456" cy="58982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</p:spTree>
  </p:cSld>
  <p:clrMapOvr>
    <a:masterClrMapping/>
  </p:clrMapOvr>
  <p:transition spd="med" advClick="0" advTm="1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750"/>
                                        <p:tgtEl>
                                          <p:spTgt spid="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250"/>
                                        <p:tgtEl>
                                          <p:spTgt spid="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7" grpId="0"/>
      <p:bldP spid="6178" grpId="0" animBg="1" autoUpdateAnimBg="0"/>
      <p:bldP spid="6179" grpId="0" animBg="1" autoUpdateAnimBg="0"/>
      <p:bldP spid="6230" grpId="0" animBg="1" autoUpdateAnimBg="0"/>
      <p:bldP spid="6233" grpId="0" animBg="1"/>
      <p:bldP spid="6235" grpId="0" animBg="1"/>
      <p:bldP spid="62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71" name="Text Box 35"/>
          <p:cNvSpPr txBox="1">
            <a:spLocks noChangeArrowheads="1"/>
          </p:cNvSpPr>
          <p:nvPr/>
        </p:nvSpPr>
        <p:spPr bwMode="auto">
          <a:xfrm>
            <a:off x="17919" y="54868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itchFamily="18" charset="0"/>
              </a:rPr>
              <a:t>Paint</a:t>
            </a:r>
            <a:endParaRPr lang="es-MX" sz="44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13" y="1324860"/>
            <a:ext cx="7370812" cy="545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4000">
        <p14:vortex dir="r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107504" y="476672"/>
            <a:ext cx="8930257" cy="8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800" dirty="0">
                <a:ln w="0">
                  <a:solidFill>
                    <a:schemeClr val="accent1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itchFamily="18" charset="0"/>
              </a:rPr>
              <a:t>Procesamiento de textos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 flipH="1">
            <a:off x="6214720" y="1172871"/>
            <a:ext cx="2742456" cy="1584176"/>
            <a:chOff x="336" y="2976"/>
            <a:chExt cx="1968" cy="1344"/>
          </a:xfrm>
        </p:grpSpPr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432" y="3072"/>
              <a:ext cx="1872" cy="1248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7" name="AutoShape 13"/>
            <p:cNvSpPr>
              <a:spLocks noChangeArrowheads="1"/>
            </p:cNvSpPr>
            <p:nvPr/>
          </p:nvSpPr>
          <p:spPr bwMode="auto">
            <a:xfrm>
              <a:off x="336" y="2976"/>
              <a:ext cx="1872" cy="1248"/>
            </a:xfrm>
            <a:prstGeom prst="rightArrow">
              <a:avLst>
                <a:gd name="adj1" fmla="val 50000"/>
                <a:gd name="adj2" fmla="val 375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s-MX" sz="2800" b="1" dirty="0" smtClean="0">
                  <a:solidFill>
                    <a:srgbClr val="FFFFCC"/>
                  </a:solidFill>
                </a:rPr>
                <a:t>Bloc de notas</a:t>
              </a:r>
              <a:endParaRPr lang="es-MX" sz="2800" b="1" dirty="0"/>
            </a:p>
          </p:txBody>
        </p:sp>
      </p:grpSp>
      <p:grpSp>
        <p:nvGrpSpPr>
          <p:cNvPr id="67600" name="Group 16"/>
          <p:cNvGrpSpPr>
            <a:grpSpLocks/>
          </p:cNvGrpSpPr>
          <p:nvPr/>
        </p:nvGrpSpPr>
        <p:grpSpPr bwMode="auto">
          <a:xfrm>
            <a:off x="198890" y="4985579"/>
            <a:ext cx="2742456" cy="1682068"/>
            <a:chOff x="336" y="2976"/>
            <a:chExt cx="1968" cy="1344"/>
          </a:xfrm>
        </p:grpSpPr>
        <p:sp>
          <p:nvSpPr>
            <p:cNvPr id="67596" name="AutoShape 12"/>
            <p:cNvSpPr>
              <a:spLocks noChangeArrowheads="1"/>
            </p:cNvSpPr>
            <p:nvPr/>
          </p:nvSpPr>
          <p:spPr bwMode="auto">
            <a:xfrm>
              <a:off x="432" y="3072"/>
              <a:ext cx="1872" cy="1248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67597" name="AutoShape 13"/>
            <p:cNvSpPr>
              <a:spLocks noChangeArrowheads="1"/>
            </p:cNvSpPr>
            <p:nvPr/>
          </p:nvSpPr>
          <p:spPr bwMode="auto">
            <a:xfrm>
              <a:off x="336" y="2976"/>
              <a:ext cx="1872" cy="1248"/>
            </a:xfrm>
            <a:prstGeom prst="rightArrow">
              <a:avLst>
                <a:gd name="adj1" fmla="val 50000"/>
                <a:gd name="adj2" fmla="val 37500"/>
              </a:avLst>
            </a:prstGeom>
            <a:ln>
              <a:headEnd/>
              <a:tailEnd/>
            </a:ln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r>
                <a:rPr lang="es-MX" sz="3200" b="1" dirty="0" err="1">
                  <a:solidFill>
                    <a:srgbClr val="FFFFCC"/>
                  </a:solidFill>
                </a:rPr>
                <a:t>WordPad</a:t>
              </a:r>
              <a:endParaRPr lang="es-MX" sz="3200" b="1" dirty="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6" t="483" r="1"/>
          <a:stretch/>
        </p:blipFill>
        <p:spPr>
          <a:xfrm>
            <a:off x="107504" y="1340768"/>
            <a:ext cx="5975875" cy="3611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474" y="2122002"/>
            <a:ext cx="5618982" cy="4545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2000">
        <p14:prism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67" y="1208689"/>
            <a:ext cx="2127611" cy="39393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141" y="1340768"/>
            <a:ext cx="4038600" cy="3086100"/>
          </a:xfrm>
          <a:prstGeom prst="rect">
            <a:avLst/>
          </a:prstGeom>
        </p:spPr>
      </p:pic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249874" y="5148021"/>
            <a:ext cx="8622955" cy="1446550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MX" sz="2200" dirty="0">
                <a:solidFill>
                  <a:schemeClr val="bg1"/>
                </a:solidFill>
                <a:latin typeface="Arial Narrow" pitchFamily="34" charset="0"/>
              </a:rPr>
              <a:t>Con el menú </a:t>
            </a:r>
            <a:r>
              <a:rPr lang="es-MX" sz="2200" b="1" dirty="0">
                <a:solidFill>
                  <a:schemeClr val="bg1"/>
                </a:solidFill>
                <a:latin typeface="Arial Narrow" pitchFamily="34" charset="0"/>
              </a:rPr>
              <a:t>Ver</a:t>
            </a:r>
            <a:r>
              <a:rPr lang="es-MX" sz="2200" dirty="0">
                <a:solidFill>
                  <a:schemeClr val="bg1"/>
                </a:solidFill>
                <a:latin typeface="Arial Narrow" pitchFamily="34" charset="0"/>
              </a:rPr>
              <a:t> se puede seleccionar cualquiera de las </a:t>
            </a:r>
            <a:r>
              <a:rPr lang="es-MX" sz="2200" dirty="0" smtClean="0">
                <a:solidFill>
                  <a:schemeClr val="bg1"/>
                </a:solidFill>
                <a:latin typeface="Arial Narrow" pitchFamily="34" charset="0"/>
              </a:rPr>
              <a:t>calculadoras de Windows 2013: </a:t>
            </a:r>
            <a:r>
              <a:rPr lang="es-MX" sz="2200" b="1" dirty="0" smtClean="0">
                <a:solidFill>
                  <a:schemeClr val="bg1"/>
                </a:solidFill>
                <a:latin typeface="Arial Narrow" pitchFamily="34" charset="0"/>
              </a:rPr>
              <a:t>Estándar</a:t>
            </a:r>
            <a:r>
              <a:rPr lang="es-MX" sz="22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s-MX" sz="2200" b="1" dirty="0" smtClean="0">
                <a:solidFill>
                  <a:schemeClr val="bg1"/>
                </a:solidFill>
                <a:latin typeface="Arial Narrow" pitchFamily="34" charset="0"/>
              </a:rPr>
              <a:t>Científica</a:t>
            </a:r>
            <a:r>
              <a:rPr lang="es-MX" sz="2200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s-MX" sz="2200" b="1" dirty="0" smtClean="0">
                <a:solidFill>
                  <a:schemeClr val="bg1"/>
                </a:solidFill>
                <a:latin typeface="Arial Narrow" pitchFamily="34" charset="0"/>
              </a:rPr>
              <a:t>Programador</a:t>
            </a:r>
            <a:r>
              <a:rPr lang="es-MX" sz="2200" dirty="0" smtClean="0">
                <a:solidFill>
                  <a:schemeClr val="bg1"/>
                </a:solidFill>
                <a:latin typeface="Arial Narrow" pitchFamily="34" charset="0"/>
              </a:rPr>
              <a:t> o </a:t>
            </a:r>
            <a:r>
              <a:rPr lang="es-MX" sz="2200" b="1" dirty="0" smtClean="0">
                <a:solidFill>
                  <a:schemeClr val="bg1"/>
                </a:solidFill>
                <a:latin typeface="Arial Narrow" pitchFamily="34" charset="0"/>
              </a:rPr>
              <a:t>Estadísticas</a:t>
            </a:r>
            <a:r>
              <a:rPr lang="es-MX" sz="2200" dirty="0" smtClean="0">
                <a:solidFill>
                  <a:schemeClr val="bg1"/>
                </a:solidFill>
                <a:latin typeface="Arial Narrow" pitchFamily="34" charset="0"/>
              </a:rPr>
              <a:t>. En el mismo menú puedes seleccionar </a:t>
            </a:r>
            <a:r>
              <a:rPr lang="es-MX" sz="2200" b="1" dirty="0" smtClean="0">
                <a:solidFill>
                  <a:schemeClr val="bg1"/>
                </a:solidFill>
                <a:latin typeface="Arial Narrow" pitchFamily="34" charset="0"/>
              </a:rPr>
              <a:t>Historial</a:t>
            </a:r>
            <a:r>
              <a:rPr lang="es-MX" sz="2200" dirty="0" smtClean="0">
                <a:solidFill>
                  <a:schemeClr val="bg1"/>
                </a:solidFill>
                <a:latin typeface="Arial Narrow" pitchFamily="34" charset="0"/>
              </a:rPr>
              <a:t> para abrir una ventana donde se ven los cálculos realizados con anterioridad.</a:t>
            </a:r>
            <a:endParaRPr lang="es-MX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0" y="476672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4400" dirty="0" smtClean="0">
                <a:ln w="0">
                  <a:solidFill>
                    <a:schemeClr val="accent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itchFamily="18" charset="0"/>
              </a:rPr>
              <a:t>Las calculadoras de Windows</a:t>
            </a:r>
            <a:endParaRPr lang="es-MX" sz="4400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40216" y="2183057"/>
            <a:ext cx="1584176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s-MX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Historial</a:t>
            </a:r>
            <a:endParaRPr lang="es-MX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8 Conector recto de flecha"/>
          <p:cNvCxnSpPr>
            <a:stCxn id="7" idx="1"/>
          </p:cNvCxnSpPr>
          <p:nvPr/>
        </p:nvCxnSpPr>
        <p:spPr>
          <a:xfrm flipH="1">
            <a:off x="4211960" y="2383112"/>
            <a:ext cx="728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60" y="1484784"/>
            <a:ext cx="21812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2" grpId="0" animBg="1" autoUpdateAnimBg="0"/>
      <p:bldP spid="417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accesorios_de_windows</Template>
  <TotalTime>0</TotalTime>
  <Words>149</Words>
  <Application>Microsoft Office PowerPoint</Application>
  <PresentationFormat>Presentación en pantalla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Constantia</vt:lpstr>
      <vt:lpstr>Georgia</vt:lpstr>
      <vt:lpstr>Times New Roman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nchavez alfaomega</dc:creator>
  <cp:lastModifiedBy>nchavez alfaomega</cp:lastModifiedBy>
  <cp:revision>1</cp:revision>
  <dcterms:created xsi:type="dcterms:W3CDTF">2016-01-18T16:18:53Z</dcterms:created>
  <dcterms:modified xsi:type="dcterms:W3CDTF">2016-01-18T16:19:49Z</dcterms:modified>
</cp:coreProperties>
</file>