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39" r:id="rId2"/>
  </p:sldMasterIdLst>
  <p:sldIdLst>
    <p:sldId id="256" r:id="rId3"/>
    <p:sldId id="257" r:id="rId4"/>
    <p:sldId id="259" r:id="rId5"/>
    <p:sldId id="260" r:id="rId6"/>
    <p:sldId id="261"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92" d="100"/>
          <a:sy n="92" d="100"/>
        </p:scale>
        <p:origin x="11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281892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2366893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3194263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838200" y="6356350"/>
            <a:ext cx="2743200" cy="365125"/>
          </a:xfrm>
          <a:prstGeom prst="rect">
            <a:avLst/>
          </a:prstGeom>
        </p:spPr>
        <p:txBody>
          <a:bodyPr/>
          <a:lstStyle/>
          <a:p>
            <a:fld id="{45BBCED3-70FB-4B47-AED1-527CC628C9D2}" type="datetimeFigureOut">
              <a:rPr lang="es-MX" smtClean="0"/>
              <a:t>21/10/2014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CB2E80D-31F0-4FEF-BC17-45B92E628C1C}" type="slidenum">
              <a:rPr lang="es-MX" smtClean="0"/>
              <a:t>‹Nº›</a:t>
            </a:fld>
            <a:endParaRPr lang="es-MX"/>
          </a:p>
        </p:txBody>
      </p:sp>
      <p:sp>
        <p:nvSpPr>
          <p:cNvPr id="12" name="Título 11"/>
          <p:cNvSpPr>
            <a:spLocks noGrp="1"/>
          </p:cNvSpPr>
          <p:nvPr>
            <p:ph type="title"/>
          </p:nvPr>
        </p:nvSpPr>
        <p:spPr/>
        <p:txBody>
          <a:bodyPr/>
          <a:lstStyle/>
          <a:p>
            <a:r>
              <a:rPr lang="es-ES" smtClean="0"/>
              <a:t>Haga clic para modificar el estilo de título del patrón</a:t>
            </a:r>
            <a:endParaRPr lang="es-MX"/>
          </a:p>
        </p:txBody>
      </p:sp>
    </p:spTree>
    <p:extLst>
      <p:ext uri="{BB962C8B-B14F-4D97-AF65-F5344CB8AC3E}">
        <p14:creationId xmlns:p14="http://schemas.microsoft.com/office/powerpoint/2010/main" val="3069512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a:xfrm>
            <a:off x="838200" y="6356350"/>
            <a:ext cx="2743200" cy="365125"/>
          </a:xfrm>
          <a:prstGeom prst="rect">
            <a:avLst/>
          </a:prstGeom>
        </p:spPr>
        <p:txBody>
          <a:bodyPr/>
          <a:lstStyle/>
          <a:p>
            <a:fld id="{45BBCED3-70FB-4B47-AED1-527CC628C9D2}" type="datetimeFigureOut">
              <a:rPr lang="es-MX" smtClean="0"/>
              <a:t>21/10/2014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CB2E80D-31F0-4FEF-BC17-45B92E628C1C}" type="slidenum">
              <a:rPr lang="es-MX" smtClean="0"/>
              <a:t>‹Nº›</a:t>
            </a:fld>
            <a:endParaRPr lang="es-MX"/>
          </a:p>
        </p:txBody>
      </p:sp>
    </p:spTree>
    <p:extLst>
      <p:ext uri="{BB962C8B-B14F-4D97-AF65-F5344CB8AC3E}">
        <p14:creationId xmlns:p14="http://schemas.microsoft.com/office/powerpoint/2010/main" val="2152537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433B925-8DCF-4A35-9BAF-27D479A6944B}" type="datetimeFigureOut">
              <a:rPr lang="es-MX" smtClean="0"/>
              <a:t>21/10/2014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32391056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33B925-8DCF-4A35-9BAF-27D479A6944B}" type="datetimeFigureOut">
              <a:rPr lang="es-MX" smtClean="0"/>
              <a:t>21/10/2014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1788703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solidFill>
                  <a:schemeClr val="tx2"/>
                </a:solidFill>
              </a:defRPr>
            </a:lvl1pPr>
          </a:lstStyle>
          <a:p>
            <a:fld id="{4433B925-8DCF-4A35-9BAF-27D479A6944B}" type="datetimeFigureOut">
              <a:rPr lang="es-MX" smtClean="0"/>
              <a:t>21/10/2014</a:t>
            </a:fld>
            <a:endParaRPr lang="es-MX"/>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MX"/>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83090D7-8943-43D2-89F2-733224DB328D}" type="slidenum">
              <a:rPr lang="es-MX" smtClean="0"/>
              <a:t>‹Nº›</a:t>
            </a:fld>
            <a:endParaRPr lang="es-MX"/>
          </a:p>
        </p:txBody>
      </p:sp>
    </p:spTree>
    <p:extLst>
      <p:ext uri="{BB962C8B-B14F-4D97-AF65-F5344CB8AC3E}">
        <p14:creationId xmlns:p14="http://schemas.microsoft.com/office/powerpoint/2010/main" val="1124114711"/>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433B925-8DCF-4A35-9BAF-27D479A6944B}" type="datetimeFigureOut">
              <a:rPr lang="es-MX" smtClean="0"/>
              <a:t>21/10/2014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2370315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433B925-8DCF-4A35-9BAF-27D479A6944B}" type="datetimeFigureOut">
              <a:rPr lang="es-MX" smtClean="0"/>
              <a:t>21/10/2014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1752337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433B925-8DCF-4A35-9BAF-27D479A6944B}" type="datetimeFigureOut">
              <a:rPr lang="es-MX" smtClean="0"/>
              <a:t>21/10/2014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2481164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3512752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3B925-8DCF-4A35-9BAF-27D479A6944B}" type="datetimeFigureOut">
              <a:rPr lang="es-MX" smtClean="0"/>
              <a:t>21/10/2014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522986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33B925-8DCF-4A35-9BAF-27D479A6944B}" type="datetimeFigureOut">
              <a:rPr lang="es-MX" smtClean="0"/>
              <a:t>21/10/2014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206224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33B925-8DCF-4A35-9BAF-27D479A6944B}" type="datetimeFigureOut">
              <a:rPr lang="es-MX" smtClean="0"/>
              <a:t>21/10/2014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18766884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33B925-8DCF-4A35-9BAF-27D479A6944B}" type="datetimeFigureOut">
              <a:rPr lang="es-MX" smtClean="0"/>
              <a:t>21/10/2014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21638331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4433B925-8DCF-4A35-9BAF-27D479A6944B}" type="datetimeFigureOut">
              <a:rPr lang="es-MX" smtClean="0"/>
              <a:t>21/10/2014</a:t>
            </a:fld>
            <a:endParaRPr lang="es-MX"/>
          </a:p>
        </p:txBody>
      </p:sp>
      <p:sp>
        <p:nvSpPr>
          <p:cNvPr id="5" name="Footer Placeholder 4"/>
          <p:cNvSpPr>
            <a:spLocks noGrp="1"/>
          </p:cNvSpPr>
          <p:nvPr>
            <p:ph type="ftr" sz="quarter" idx="11"/>
          </p:nvPr>
        </p:nvSpPr>
        <p:spPr>
          <a:xfrm>
            <a:off x="3776135" y="6422854"/>
            <a:ext cx="4279669" cy="365125"/>
          </a:xfrm>
        </p:spPr>
        <p:txBody>
          <a:bodyPr/>
          <a:lstStyle/>
          <a:p>
            <a:endParaRPr lang="es-MX"/>
          </a:p>
        </p:txBody>
      </p:sp>
      <p:sp>
        <p:nvSpPr>
          <p:cNvPr id="6" name="Slide Number Placeholder 5"/>
          <p:cNvSpPr>
            <a:spLocks noGrp="1"/>
          </p:cNvSpPr>
          <p:nvPr>
            <p:ph type="sldNum" sz="quarter" idx="12"/>
          </p:nvPr>
        </p:nvSpPr>
        <p:spPr>
          <a:xfrm>
            <a:off x="8073048" y="6422854"/>
            <a:ext cx="879759" cy="365125"/>
          </a:xfrm>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210958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2842172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306505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346839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865794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261376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4201418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4433B925-8DCF-4A35-9BAF-27D479A6944B}" type="datetimeFigureOut">
              <a:rPr lang="es-MX" smtClean="0"/>
              <a:t>21/10/2014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83090D7-8943-43D2-89F2-733224DB328D}" type="slidenum">
              <a:rPr lang="es-MX" smtClean="0"/>
              <a:t>‹Nº›</a:t>
            </a:fld>
            <a:endParaRPr lang="es-MX"/>
          </a:p>
        </p:txBody>
      </p:sp>
    </p:spTree>
    <p:extLst>
      <p:ext uri="{BB962C8B-B14F-4D97-AF65-F5344CB8AC3E}">
        <p14:creationId xmlns:p14="http://schemas.microsoft.com/office/powerpoint/2010/main" val="155199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090D7-8943-43D2-89F2-733224DB328D}" type="slidenum">
              <a:rPr lang="es-MX" smtClean="0"/>
              <a:t>‹Nº›</a:t>
            </a:fld>
            <a:endParaRPr lang="es-MX"/>
          </a:p>
        </p:txBody>
      </p:sp>
      <p:sp>
        <p:nvSpPr>
          <p:cNvPr id="7" name="Marcador de fecha 3"/>
          <p:cNvSpPr txBox="1">
            <a:spLocks/>
          </p:cNvSpPr>
          <p:nvPr userDrawn="1"/>
        </p:nvSpPr>
        <p:spPr>
          <a:xfrm>
            <a:off x="1172029" y="6538912"/>
            <a:ext cx="1266371" cy="365125"/>
          </a:xfrm>
          <a:prstGeom prst="rect">
            <a:avLst/>
          </a:prstGeom>
        </p:spPr>
        <p:txBody>
          <a:bodyPr vert="horz" lIns="91440" tIns="45720" rIns="91440" bIns="45720" rtlCol="0" anchor="ctr"/>
          <a:lstStyle>
            <a:defPPr>
              <a:defRPr lang="es-MX"/>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900" dirty="0" smtClean="0"/>
              <a:t>Tomado de:</a:t>
            </a:r>
            <a:endParaRPr lang="es-MX" sz="900" dirty="0"/>
          </a:p>
        </p:txBody>
      </p:sp>
      <p:sp>
        <p:nvSpPr>
          <p:cNvPr id="8" name="Marcador de pie de página 4"/>
          <p:cNvSpPr txBox="1">
            <a:spLocks/>
          </p:cNvSpPr>
          <p:nvPr userDrawn="1"/>
        </p:nvSpPr>
        <p:spPr>
          <a:xfrm>
            <a:off x="2104570" y="6574561"/>
            <a:ext cx="7910287" cy="365125"/>
          </a:xfrm>
          <a:prstGeom prst="rect">
            <a:avLst/>
          </a:prstGeom>
        </p:spPr>
        <p:txBody>
          <a:bodyPr vert="horz" lIns="91440" tIns="45720" rIns="91440" bIns="45720" rtlCol="0" anchor="ctr"/>
          <a:lstStyle>
            <a:defPPr>
              <a:defRPr lang="es-MX"/>
            </a:defPPr>
            <a:lvl1pPr marL="0" algn="ctr" defTabSz="914400" rtl="0" eaLnBrk="1" latinLnBrk="0" hangingPunct="1">
              <a:defRPr sz="1200" kern="120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600" dirty="0" smtClean="0"/>
              <a:t>https://lacienciaenlasecundariayalgomas.wordpress.com/2011/03/11/subtema-3-1-1-%E2%80%A2-relacion-entre-la-respiracion-y-la-nutricion-en-la-obtencion-de-la-energia-para-el-funcionamiento-del-cuerpo-humano-proceso-respiracion/</a:t>
            </a:r>
            <a:endParaRPr lang="es-MX" sz="600" dirty="0"/>
          </a:p>
        </p:txBody>
      </p:sp>
      <p:pic>
        <p:nvPicPr>
          <p:cNvPr id="9" name="Imagen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85687" y="761890"/>
            <a:ext cx="1105026" cy="588507"/>
          </a:xfrm>
          <a:prstGeom prst="rect">
            <a:avLst/>
          </a:prstGeom>
        </p:spPr>
      </p:pic>
    </p:spTree>
    <p:extLst>
      <p:ext uri="{BB962C8B-B14F-4D97-AF65-F5344CB8AC3E}">
        <p14:creationId xmlns:p14="http://schemas.microsoft.com/office/powerpoint/2010/main" val="270290079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5"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8570" y="185738"/>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10/21/2014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s-MX"/>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C83090D7-8943-43D2-89F2-733224DB328D}" type="slidenum">
              <a:rPr lang="es-MX" smtClean="0"/>
              <a:t>‹Nº›</a:t>
            </a:fld>
            <a:endParaRPr lang="es-MX"/>
          </a:p>
        </p:txBody>
      </p:sp>
      <p:sp>
        <p:nvSpPr>
          <p:cNvPr id="8" name="Marcador de fecha 3"/>
          <p:cNvSpPr txBox="1">
            <a:spLocks/>
          </p:cNvSpPr>
          <p:nvPr userDrawn="1"/>
        </p:nvSpPr>
        <p:spPr>
          <a:xfrm>
            <a:off x="1172029" y="6538912"/>
            <a:ext cx="1266371" cy="365125"/>
          </a:xfrm>
          <a:prstGeom prst="rect">
            <a:avLst/>
          </a:prstGeom>
        </p:spPr>
        <p:txBody>
          <a:bodyPr vert="horz" lIns="91440" tIns="45720" rIns="91440" bIns="45720" rtlCol="0" anchor="ctr"/>
          <a:lstStyle>
            <a:defPPr>
              <a:defRPr lang="es-MX"/>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900" dirty="0" smtClean="0"/>
              <a:t>Tomado de:</a:t>
            </a:r>
            <a:endParaRPr lang="es-MX" sz="900" dirty="0"/>
          </a:p>
        </p:txBody>
      </p:sp>
      <p:sp>
        <p:nvSpPr>
          <p:cNvPr id="9" name="Marcador de pie de página 4"/>
          <p:cNvSpPr txBox="1">
            <a:spLocks/>
          </p:cNvSpPr>
          <p:nvPr userDrawn="1"/>
        </p:nvSpPr>
        <p:spPr>
          <a:xfrm>
            <a:off x="2104570" y="6574561"/>
            <a:ext cx="7910287" cy="365125"/>
          </a:xfrm>
          <a:prstGeom prst="rect">
            <a:avLst/>
          </a:prstGeom>
        </p:spPr>
        <p:txBody>
          <a:bodyPr vert="horz" lIns="91440" tIns="45720" rIns="91440" bIns="45720" rtlCol="0" anchor="ctr"/>
          <a:lstStyle>
            <a:defPPr>
              <a:defRPr lang="es-MX"/>
            </a:defPPr>
            <a:lvl1pPr marL="0" algn="ctr" defTabSz="914400" rtl="0" eaLnBrk="1" latinLnBrk="0" hangingPunct="1">
              <a:defRPr sz="1200" kern="1200">
                <a:solidFill>
                  <a:schemeClr val="accent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600" dirty="0" smtClean="0">
                <a:solidFill>
                  <a:schemeClr val="bg1"/>
                </a:solidFill>
              </a:rPr>
              <a:t>https://lacienciaenlasecundariayalgomas.wordpress.com/2011/03/11/subtema-3-1-1-%E2%80%A2-relacion-entre-la-respiracion-y-la-nutricion-en-la-obtencion-de-la-energia-para-el-funcionamiento-del-cuerpo-humano-proceso-respiracion/</a:t>
            </a:r>
            <a:endParaRPr lang="es-MX" sz="600" dirty="0">
              <a:solidFill>
                <a:schemeClr val="bg1"/>
              </a:solidFill>
            </a:endParaRPr>
          </a:p>
        </p:txBody>
      </p:sp>
      <p:pic>
        <p:nvPicPr>
          <p:cNvPr id="10" name="Imagen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7240" y="744302"/>
            <a:ext cx="1105026" cy="588507"/>
          </a:xfrm>
          <a:prstGeom prst="rect">
            <a:avLst/>
          </a:prstGeom>
        </p:spPr>
      </p:pic>
    </p:spTree>
    <p:extLst>
      <p:ext uri="{BB962C8B-B14F-4D97-AF65-F5344CB8AC3E}">
        <p14:creationId xmlns:p14="http://schemas.microsoft.com/office/powerpoint/2010/main" val="3500307639"/>
      </p:ext>
    </p:extLst>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b="1" dirty="0" smtClean="0"/>
              <a:t>RESPIRACIÓN</a:t>
            </a:r>
            <a:r>
              <a:rPr lang="es-MX" dirty="0" smtClean="0"/>
              <a:t/>
            </a:r>
            <a:br>
              <a:rPr lang="es-MX" dirty="0" smtClean="0"/>
            </a:b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3697011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9991" y="2173553"/>
            <a:ext cx="10515600" cy="6423148"/>
          </a:xfrm>
        </p:spPr>
        <p:txBody>
          <a:bodyPr>
            <a:normAutofit/>
          </a:bodyPr>
          <a:lstStyle/>
          <a:p>
            <a:pPr fontAlgn="base"/>
            <a:endParaRPr lang="es-MX" sz="500" dirty="0"/>
          </a:p>
          <a:p>
            <a:pPr lvl="1" fontAlgn="base"/>
            <a:r>
              <a:rPr lang="es-MX" sz="1700" dirty="0" smtClean="0"/>
              <a:t>Una vez que las células obtienen la energía, desprenden dióxido de carbono y vapor de agua como desecho.</a:t>
            </a:r>
          </a:p>
          <a:p>
            <a:pPr lvl="1" fontAlgn="base"/>
            <a:r>
              <a:rPr lang="es-MX" sz="1700" dirty="0" smtClean="0"/>
              <a:t>Así, estrictamente hablando, la respiración implica tanto el intercambio de gases como la respiración celular que ocurre en todas las células.</a:t>
            </a:r>
          </a:p>
          <a:p>
            <a:pPr marL="0" indent="0" fontAlgn="base">
              <a:buNone/>
            </a:pPr>
            <a:r>
              <a:rPr lang="es-MX" b="1" dirty="0" smtClean="0"/>
              <a:t>El </a:t>
            </a:r>
            <a:r>
              <a:rPr lang="es-MX" b="1" dirty="0"/>
              <a:t>proceso de respiración en el ser humano </a:t>
            </a:r>
            <a:endParaRPr lang="es-MX" b="1" dirty="0" smtClean="0"/>
          </a:p>
          <a:p>
            <a:pPr fontAlgn="base"/>
            <a:r>
              <a:rPr lang="es-MX" sz="2400" dirty="0" smtClean="0"/>
              <a:t>La </a:t>
            </a:r>
            <a:r>
              <a:rPr lang="es-MX" sz="2400" dirty="0"/>
              <a:t>respiración es una de las actividades esenciales que realizamos todos los seres vivos. Es un proceso en el que tomamos oxígeno del aire y expulsamos el dióxido de carbono que se produce en las células. Éstas, a su vez, también toman el oxígeno que les lleva la sangre y lo utilizan para asimilar los alimentos que han absorbido.</a:t>
            </a:r>
          </a:p>
          <a:p>
            <a:pPr lvl="1" fontAlgn="base"/>
            <a:r>
              <a:rPr lang="es-MX" dirty="0"/>
              <a:t>De esta forma producimos la energía para realizar nuestras actividades. La respiración está estrechamente relacionada con la nutrición, ella permite que extraigamos la energía almacenada en los alimentos</a:t>
            </a:r>
            <a:r>
              <a:rPr lang="es-MX" dirty="0" smtClean="0"/>
              <a:t>.</a:t>
            </a:r>
            <a:endParaRPr lang="es-MX" dirty="0"/>
          </a:p>
        </p:txBody>
      </p:sp>
      <p:sp>
        <p:nvSpPr>
          <p:cNvPr id="6" name="Rectángulo 5"/>
          <p:cNvSpPr/>
          <p:nvPr/>
        </p:nvSpPr>
        <p:spPr>
          <a:xfrm>
            <a:off x="1485901" y="286619"/>
            <a:ext cx="10370127" cy="1323439"/>
          </a:xfrm>
          <a:prstGeom prst="rect">
            <a:avLst/>
          </a:prstGeom>
        </p:spPr>
        <p:txBody>
          <a:bodyPr wrap="square">
            <a:spAutoFit/>
          </a:bodyPr>
          <a:lstStyle/>
          <a:p>
            <a:pPr fontAlgn="base"/>
            <a:r>
              <a:rPr lang="es-MX" sz="2000" dirty="0">
                <a:solidFill>
                  <a:srgbClr val="0070C0"/>
                </a:solidFill>
              </a:rPr>
              <a:t>Comúnmente se llama respiración a la </a:t>
            </a:r>
            <a:r>
              <a:rPr lang="es-MX" sz="2000" b="1" dirty="0">
                <a:solidFill>
                  <a:srgbClr val="0070C0"/>
                </a:solidFill>
              </a:rPr>
              <a:t>entrada de oxígeno al cuerpo </a:t>
            </a:r>
            <a:r>
              <a:rPr lang="es-MX" sz="2000" dirty="0">
                <a:solidFill>
                  <a:srgbClr val="0070C0"/>
                </a:solidFill>
              </a:rPr>
              <a:t>de un ser vivo y la salida de dióxido de carbono; pero los biólogos y médicos se refieren con más precisión a este proceso como intercambio gaseoso. Y al que ocurre dentro de las células, donde con ayuda del oxígeno se “extrae” la energía que contienen los nutrientes, le llaman respiración celular. </a:t>
            </a:r>
          </a:p>
        </p:txBody>
      </p:sp>
    </p:spTree>
    <p:extLst>
      <p:ext uri="{BB962C8B-B14F-4D97-AF65-F5344CB8AC3E}">
        <p14:creationId xmlns:p14="http://schemas.microsoft.com/office/powerpoint/2010/main" val="3872251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27610" y="608000"/>
            <a:ext cx="9784080" cy="1508760"/>
          </a:xfrm>
        </p:spPr>
        <p:txBody>
          <a:bodyPr>
            <a:normAutofit/>
          </a:bodyPr>
          <a:lstStyle/>
          <a:p>
            <a:r>
              <a:rPr lang="es-MX" b="1" dirty="0" smtClean="0"/>
              <a:t>Fases de la respiración</a:t>
            </a:r>
            <a:r>
              <a:rPr lang="es-MX" dirty="0" smtClean="0"/>
              <a:t/>
            </a:r>
            <a:br>
              <a:rPr lang="es-MX" dirty="0" smtClean="0"/>
            </a:br>
            <a:endParaRPr lang="es-MX" dirty="0"/>
          </a:p>
        </p:txBody>
      </p:sp>
      <p:sp>
        <p:nvSpPr>
          <p:cNvPr id="3" name="Marcador de contenido 2"/>
          <p:cNvSpPr>
            <a:spLocks noGrp="1"/>
          </p:cNvSpPr>
          <p:nvPr>
            <p:ph idx="1"/>
          </p:nvPr>
        </p:nvSpPr>
        <p:spPr>
          <a:xfrm>
            <a:off x="838200" y="1962276"/>
            <a:ext cx="10515600" cy="2483328"/>
          </a:xfrm>
        </p:spPr>
        <p:txBody>
          <a:bodyPr>
            <a:normAutofit fontScale="92500" lnSpcReduction="20000"/>
          </a:bodyPr>
          <a:lstStyle/>
          <a:p>
            <a:pPr marL="0" indent="0" fontAlgn="base">
              <a:buNone/>
            </a:pPr>
            <a:r>
              <a:rPr lang="es-MX" dirty="0" smtClean="0"/>
              <a:t>La </a:t>
            </a:r>
            <a:r>
              <a:rPr lang="es-MX" dirty="0"/>
              <a:t>respiración humana se desarrolla en varias etapas en las </a:t>
            </a:r>
            <a:r>
              <a:rPr lang="es-MX" dirty="0" smtClean="0"/>
              <a:t>que </a:t>
            </a:r>
            <a:r>
              <a:rPr lang="es-MX" dirty="0"/>
              <a:t>participan distintas estructuras y órganos del aparato respiratorio</a:t>
            </a:r>
            <a:r>
              <a:rPr lang="es-MX" dirty="0" smtClean="0"/>
              <a:t>:</a:t>
            </a:r>
          </a:p>
          <a:p>
            <a:pPr marL="0" indent="0" fontAlgn="base">
              <a:buNone/>
            </a:pPr>
            <a:endParaRPr lang="es-MX" sz="600" dirty="0"/>
          </a:p>
          <a:p>
            <a:pPr marL="0" indent="0" fontAlgn="base">
              <a:buNone/>
            </a:pPr>
            <a:r>
              <a:rPr lang="es-MX" dirty="0" smtClean="0"/>
              <a:t>1</a:t>
            </a:r>
            <a:r>
              <a:rPr lang="es-MX" dirty="0"/>
              <a:t>) respiración externa, proceso en el que intervienen una serie de conductos que llevan y sacan el aire a los pulmones</a:t>
            </a:r>
            <a:r>
              <a:rPr lang="es-MX" dirty="0" smtClean="0"/>
              <a:t>;</a:t>
            </a:r>
          </a:p>
          <a:p>
            <a:pPr marL="0" indent="0" fontAlgn="base">
              <a:buNone/>
            </a:pPr>
            <a:r>
              <a:rPr lang="es-MX" dirty="0" smtClean="0"/>
              <a:t>2) respiración interna, en el que los alvéolos intercambian gases con la sangre;</a:t>
            </a:r>
          </a:p>
          <a:p>
            <a:pPr marL="0" indent="0" fontAlgn="base">
              <a:buNone/>
            </a:pPr>
            <a:r>
              <a:rPr lang="es-MX" b="1" dirty="0" smtClean="0"/>
              <a:t>3</a:t>
            </a:r>
            <a:r>
              <a:rPr lang="es-MX" b="1" dirty="0"/>
              <a:t>) respiración celular, proceso mediante el cual, la célula recibe el oxígeno </a:t>
            </a:r>
            <a:r>
              <a:rPr lang="es-MX" b="1" dirty="0" smtClean="0"/>
              <a:t>que                                              </a:t>
            </a:r>
            <a:r>
              <a:rPr lang="es-MX" b="1" dirty="0"/>
              <a:t>transporta la </a:t>
            </a:r>
            <a:r>
              <a:rPr lang="es-MX" b="1" dirty="0" smtClean="0"/>
              <a:t>sangre.</a:t>
            </a:r>
          </a:p>
          <a:p>
            <a:pPr marL="0" indent="0" fontAlgn="base">
              <a:buNone/>
            </a:pPr>
            <a:endParaRPr lang="es-MX" sz="1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5029" y="3099210"/>
            <a:ext cx="2519916" cy="2700670"/>
          </a:xfrm>
          <a:prstGeom prst="rect">
            <a:avLst/>
          </a:prstGeom>
        </p:spPr>
      </p:pic>
      <p:sp>
        <p:nvSpPr>
          <p:cNvPr id="5" name="Rectángulo 4"/>
          <p:cNvSpPr/>
          <p:nvPr/>
        </p:nvSpPr>
        <p:spPr>
          <a:xfrm>
            <a:off x="838200" y="4461398"/>
            <a:ext cx="8831893" cy="1569660"/>
          </a:xfrm>
          <a:prstGeom prst="rect">
            <a:avLst/>
          </a:prstGeom>
        </p:spPr>
        <p:txBody>
          <a:bodyPr wrap="square">
            <a:spAutoFit/>
          </a:bodyPr>
          <a:lstStyle/>
          <a:p>
            <a:pPr fontAlgn="base"/>
            <a:r>
              <a:rPr lang="es-MX" sz="2400" dirty="0"/>
              <a:t>El aparato respiratorio humano consta de una serie de órganos con forma de “tubos” por donde el aire realiza su recorrido hacia los pulmones. Tiene también estructuras accesorias como la </a:t>
            </a:r>
            <a:r>
              <a:rPr lang="es-MX" sz="2400" b="1" dirty="0"/>
              <a:t>cavidad oral, </a:t>
            </a:r>
            <a:r>
              <a:rPr lang="es-MX" sz="2400" dirty="0"/>
              <a:t>la </a:t>
            </a:r>
            <a:r>
              <a:rPr lang="es-MX" sz="2400" b="1" dirty="0"/>
              <a:t>caja torácica y el diafragma.</a:t>
            </a:r>
            <a:endParaRPr lang="es-MX" sz="2400" dirty="0"/>
          </a:p>
        </p:txBody>
      </p:sp>
    </p:spTree>
    <p:extLst>
      <p:ext uri="{BB962C8B-B14F-4D97-AF65-F5344CB8AC3E}">
        <p14:creationId xmlns:p14="http://schemas.microsoft.com/office/powerpoint/2010/main" val="1870623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0738" y="564730"/>
            <a:ext cx="9784080" cy="1508760"/>
          </a:xfrm>
        </p:spPr>
        <p:txBody>
          <a:bodyPr>
            <a:normAutofit/>
          </a:bodyPr>
          <a:lstStyle/>
          <a:p>
            <a:r>
              <a:rPr lang="es-MX" b="1" dirty="0" smtClean="0"/>
              <a:t>RESPIRACIÓN EXTERNA</a:t>
            </a:r>
            <a:r>
              <a:rPr lang="es-MX" dirty="0" smtClean="0"/>
              <a:t/>
            </a:r>
            <a:br>
              <a:rPr lang="es-MX" dirty="0" smtClean="0"/>
            </a:br>
            <a:endParaRPr lang="es-MX" dirty="0"/>
          </a:p>
        </p:txBody>
      </p:sp>
      <p:sp>
        <p:nvSpPr>
          <p:cNvPr id="3" name="Marcador de contenido 2"/>
          <p:cNvSpPr>
            <a:spLocks noGrp="1"/>
          </p:cNvSpPr>
          <p:nvPr>
            <p:ph idx="1"/>
          </p:nvPr>
        </p:nvSpPr>
        <p:spPr>
          <a:xfrm>
            <a:off x="1336537" y="1888005"/>
            <a:ext cx="4669408" cy="4296661"/>
          </a:xfrm>
        </p:spPr>
        <p:txBody>
          <a:bodyPr>
            <a:noAutofit/>
          </a:bodyPr>
          <a:lstStyle/>
          <a:p>
            <a:pPr marL="0" indent="0" fontAlgn="base">
              <a:buNone/>
            </a:pPr>
            <a:r>
              <a:rPr lang="es-MX" sz="2400" dirty="0" smtClean="0"/>
              <a:t>El </a:t>
            </a:r>
            <a:r>
              <a:rPr lang="es-MX" sz="2400" dirty="0"/>
              <a:t>aire es conducido desde la nariz hasta los pulmones, pasando por las </a:t>
            </a:r>
            <a:r>
              <a:rPr lang="es-MX" sz="2400" b="1" dirty="0"/>
              <a:t>fosas nasales, la cavidad nasal, la faringe, la laringe, </a:t>
            </a:r>
            <a:r>
              <a:rPr lang="es-MX" sz="2400" dirty="0"/>
              <a:t>la </a:t>
            </a:r>
            <a:r>
              <a:rPr lang="es-MX" sz="2400" b="1" dirty="0"/>
              <a:t>tráquea, los bronquios y los bronquiolos</a:t>
            </a:r>
            <a:r>
              <a:rPr lang="es-MX" sz="2400" b="1" dirty="0" smtClean="0"/>
              <a:t>.</a:t>
            </a:r>
          </a:p>
          <a:p>
            <a:pPr marL="0" indent="0" fontAlgn="base">
              <a:spcBef>
                <a:spcPts val="0"/>
              </a:spcBef>
              <a:spcAft>
                <a:spcPts val="0"/>
              </a:spcAft>
              <a:buNone/>
            </a:pPr>
            <a:endParaRPr lang="es-MX" sz="12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537" y="4339983"/>
            <a:ext cx="3090963" cy="2011173"/>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6913" y="1888005"/>
            <a:ext cx="4463151" cy="4463151"/>
          </a:xfrm>
          <a:prstGeom prst="rect">
            <a:avLst/>
          </a:prstGeom>
        </p:spPr>
      </p:pic>
    </p:spTree>
    <p:extLst>
      <p:ext uri="{BB962C8B-B14F-4D97-AF65-F5344CB8AC3E}">
        <p14:creationId xmlns:p14="http://schemas.microsoft.com/office/powerpoint/2010/main" val="1168110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9565" y="585513"/>
            <a:ext cx="9784080" cy="1508760"/>
          </a:xfrm>
        </p:spPr>
        <p:txBody>
          <a:bodyPr>
            <a:normAutofit/>
          </a:bodyPr>
          <a:lstStyle/>
          <a:p>
            <a:r>
              <a:rPr lang="es-MX" b="1" dirty="0" smtClean="0"/>
              <a:t>RESPIRACIÓN INTERNA</a:t>
            </a:r>
            <a:r>
              <a:rPr lang="es-MX" dirty="0" smtClean="0"/>
              <a:t/>
            </a:r>
            <a:br>
              <a:rPr lang="es-MX" dirty="0" smtClean="0"/>
            </a:br>
            <a:endParaRPr lang="es-MX" dirty="0"/>
          </a:p>
        </p:txBody>
      </p:sp>
      <p:sp>
        <p:nvSpPr>
          <p:cNvPr id="3" name="Marcador de contenido 2"/>
          <p:cNvSpPr>
            <a:spLocks noGrp="1"/>
          </p:cNvSpPr>
          <p:nvPr>
            <p:ph idx="1"/>
          </p:nvPr>
        </p:nvSpPr>
        <p:spPr>
          <a:xfrm>
            <a:off x="5381799" y="2130395"/>
            <a:ext cx="6400800" cy="4471939"/>
          </a:xfrm>
        </p:spPr>
        <p:txBody>
          <a:bodyPr>
            <a:normAutofit fontScale="85000" lnSpcReduction="10000"/>
          </a:bodyPr>
          <a:lstStyle/>
          <a:p>
            <a:pPr fontAlgn="base"/>
            <a:r>
              <a:rPr lang="es-MX" dirty="0" smtClean="0"/>
              <a:t>Los </a:t>
            </a:r>
            <a:r>
              <a:rPr lang="es-MX" dirty="0"/>
              <a:t>alvéolos son las partes terminales de los bronquiolos. Cada alvéolo está rodeado por una red de </a:t>
            </a:r>
            <a:r>
              <a:rPr lang="es-MX" b="1" dirty="0"/>
              <a:t>vasos </a:t>
            </a:r>
            <a:r>
              <a:rPr lang="es-MX" b="1" dirty="0" smtClean="0"/>
              <a:t>capilares </a:t>
            </a:r>
            <a:r>
              <a:rPr lang="es-MX" dirty="0" smtClean="0"/>
              <a:t>sanguíneos</a:t>
            </a:r>
            <a:r>
              <a:rPr lang="es-MX" dirty="0"/>
              <a:t>, y es precisamente en los alvéolos donde se lleva a cabo el </a:t>
            </a:r>
            <a:r>
              <a:rPr lang="es-MX" b="1" dirty="0"/>
              <a:t>intercambio de gases: </a:t>
            </a:r>
            <a:r>
              <a:rPr lang="es-MX" dirty="0"/>
              <a:t>el oxígeno contenido en el aire inhalado por el dióxido de carbono que es transportado por la sangre hasta la red de vasos capilares que los rodean.</a:t>
            </a:r>
          </a:p>
          <a:p>
            <a:pPr fontAlgn="base"/>
            <a:r>
              <a:rPr lang="es-MX" dirty="0" smtClean="0"/>
              <a:t>Las </a:t>
            </a:r>
            <a:r>
              <a:rPr lang="es-MX" dirty="0"/>
              <a:t>paredes de los </a:t>
            </a:r>
            <a:r>
              <a:rPr lang="es-MX" b="1" dirty="0"/>
              <a:t>capilares</a:t>
            </a:r>
            <a:r>
              <a:rPr lang="es-MX" dirty="0"/>
              <a:t> son muy estrechas y ello facilita el intercambio gaseoso entre el aire cargado de oxígeno que ha entrado del exterior, y el bióxido de carbono que proviene de todas las células del cuerpo. Cada uno de estos gases prosigue su camino en sentido contrario. En el interior de los capilares existe una molécula llamada </a:t>
            </a:r>
            <a:r>
              <a:rPr lang="es-MX" b="1" dirty="0"/>
              <a:t>hemoglobina</a:t>
            </a:r>
            <a:r>
              <a:rPr lang="es-MX" dirty="0"/>
              <a:t> que realiza dos procesos importantes: </a:t>
            </a:r>
            <a:r>
              <a:rPr lang="es-MX" b="1" dirty="0"/>
              <a:t>transporta el oxígeno </a:t>
            </a:r>
            <a:r>
              <a:rPr lang="es-MX" dirty="0"/>
              <a:t>a todas las partes del cuerpo y, a su vez </a:t>
            </a:r>
            <a:r>
              <a:rPr lang="es-MX" b="1" dirty="0"/>
              <a:t>recoge el dióxido de carbono </a:t>
            </a:r>
            <a:r>
              <a:rPr lang="es-MX" dirty="0"/>
              <a:t>formado en todos los tejidos llevándolo hasta los alvéolos. Ahí pasa de los capilares a los sacos de aire y sube por los conductos respiratorios, y cuando exhalas es eliminado hacia el exterior por la boca o por la nariz</a:t>
            </a:r>
            <a:r>
              <a:rPr lang="es-MX" dirty="0" smtClean="0"/>
              <a:t>.</a:t>
            </a:r>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283" y="2499031"/>
            <a:ext cx="4378036" cy="2986516"/>
          </a:xfrm>
          <a:prstGeom prst="rect">
            <a:avLst/>
          </a:prstGeom>
        </p:spPr>
      </p:pic>
    </p:spTree>
    <p:extLst>
      <p:ext uri="{BB962C8B-B14F-4D97-AF65-F5344CB8AC3E}">
        <p14:creationId xmlns:p14="http://schemas.microsoft.com/office/powerpoint/2010/main" val="845225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86046" y="575122"/>
            <a:ext cx="9784080" cy="1508760"/>
          </a:xfrm>
        </p:spPr>
        <p:txBody>
          <a:bodyPr>
            <a:normAutofit/>
          </a:bodyPr>
          <a:lstStyle/>
          <a:p>
            <a:r>
              <a:rPr lang="es-MX" b="1" dirty="0" smtClean="0"/>
              <a:t>RESPIRACIÓN CELULAR</a:t>
            </a:r>
            <a:r>
              <a:rPr lang="es-MX" dirty="0" smtClean="0"/>
              <a:t/>
            </a:r>
            <a:br>
              <a:rPr lang="es-MX" dirty="0" smtClean="0"/>
            </a:br>
            <a:endParaRPr lang="es-MX" dirty="0"/>
          </a:p>
        </p:txBody>
      </p:sp>
      <p:sp>
        <p:nvSpPr>
          <p:cNvPr id="3" name="Marcador de contenido 2"/>
          <p:cNvSpPr>
            <a:spLocks noGrp="1"/>
          </p:cNvSpPr>
          <p:nvPr>
            <p:ph idx="1"/>
          </p:nvPr>
        </p:nvSpPr>
        <p:spPr>
          <a:xfrm>
            <a:off x="218209" y="1845733"/>
            <a:ext cx="7564582" cy="4471939"/>
          </a:xfrm>
        </p:spPr>
        <p:txBody>
          <a:bodyPr>
            <a:normAutofit fontScale="92500"/>
          </a:bodyPr>
          <a:lstStyle/>
          <a:p>
            <a:pPr fontAlgn="base"/>
            <a:r>
              <a:rPr lang="es-MX" b="1" dirty="0" smtClean="0"/>
              <a:t>¿</a:t>
            </a:r>
            <a:r>
              <a:rPr lang="es-MX" b="1" dirty="0"/>
              <a:t>Qué pasa con el oxigeno una vez que se incorpora a la sangre?</a:t>
            </a:r>
            <a:endParaRPr lang="es-MX" dirty="0"/>
          </a:p>
          <a:p>
            <a:pPr fontAlgn="base"/>
            <a:r>
              <a:rPr lang="es-MX" b="1" dirty="0"/>
              <a:t>El oxígeno que respiramos está en forma de moléculas (su fórmula química es O</a:t>
            </a:r>
            <a:r>
              <a:rPr lang="es-MX" baseline="-25000" dirty="0"/>
              <a:t>2</a:t>
            </a:r>
            <a:r>
              <a:rPr lang="es-MX" dirty="0"/>
              <a:t>); en la sangre, estas moléculas de oxígeno se encuentran disueltas en el agua que ésta contiene. De ahí pueden pasar al interior de </a:t>
            </a:r>
            <a:r>
              <a:rPr lang="es-MX" dirty="0" smtClean="0"/>
              <a:t>los </a:t>
            </a:r>
            <a:r>
              <a:rPr lang="es-MX" b="1" dirty="0" smtClean="0"/>
              <a:t>glóbulos </a:t>
            </a:r>
            <a:r>
              <a:rPr lang="es-MX" b="1" dirty="0"/>
              <a:t>rojos o eritrocitos; </a:t>
            </a:r>
            <a:r>
              <a:rPr lang="es-MX" dirty="0"/>
              <a:t>dentro de ellos, la hemoglobi­na “sujeta” a las moléculas de oxígeno.</a:t>
            </a:r>
          </a:p>
          <a:p>
            <a:pPr fontAlgn="base"/>
            <a:r>
              <a:rPr lang="es-MX" dirty="0"/>
              <a:t>Como los glóbulos rojos viajan por el aparato circulatorio, el oxígeno puede ser llevado a todas las partes del cuerpo. Prime­ro, la sangre es conducida de los pulmones al corazón y de ahí corre, a través de las arterias, a todas las células de nuestro cuerpo. Conforme se alejan del corazón las arterias se van haciendo cada vez más delgadas. Algunas son tan delgadas que únicamente puede pasar un eritrocito a la vez; es entonces cuando los glóbulos rojos liberan el oxígeno que contienen para que las células lo utilicen</a:t>
            </a:r>
            <a:r>
              <a:rPr lang="es-MX" dirty="0" smtClean="0"/>
              <a:t>.</a:t>
            </a:r>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7482" y="2213264"/>
            <a:ext cx="4086306" cy="3235761"/>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0441" y="211930"/>
            <a:ext cx="2786495" cy="1587776"/>
          </a:xfrm>
          <a:prstGeom prst="rect">
            <a:avLst/>
          </a:prstGeom>
        </p:spPr>
      </p:pic>
    </p:spTree>
    <p:extLst>
      <p:ext uri="{BB962C8B-B14F-4D97-AF65-F5344CB8AC3E}">
        <p14:creationId xmlns:p14="http://schemas.microsoft.com/office/powerpoint/2010/main" val="336132224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 bandas">
  <a:themeElements>
    <a:clrScheme name="Con banda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Con banda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 banda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
  <TotalTime>104</TotalTime>
  <Words>435</Words>
  <Application>Microsoft Office PowerPoint</Application>
  <PresentationFormat>Panorámica</PresentationFormat>
  <Paragraphs>24</Paragraphs>
  <Slides>6</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6</vt:i4>
      </vt:variant>
    </vt:vector>
  </HeadingPairs>
  <TitlesOfParts>
    <vt:vector size="13" baseType="lpstr">
      <vt:lpstr>Arial</vt:lpstr>
      <vt:lpstr>Calibri</vt:lpstr>
      <vt:lpstr>Calibri Light</vt:lpstr>
      <vt:lpstr>Corbel</vt:lpstr>
      <vt:lpstr>Wingdings</vt:lpstr>
      <vt:lpstr>Diseño personalizado</vt:lpstr>
      <vt:lpstr>Con bandas</vt:lpstr>
      <vt:lpstr>RESPIRACIÓN </vt:lpstr>
      <vt:lpstr>Presentación de PowerPoint</vt:lpstr>
      <vt:lpstr>Fases de la respiración </vt:lpstr>
      <vt:lpstr>RESPIRACIÓN EXTERNA </vt:lpstr>
      <vt:lpstr>RESPIRACIÓN INTERNA </vt:lpstr>
      <vt:lpstr>RESPIRACIÓN CELULAR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RESPIRACIÓN</dc:title>
  <dc:creator>Nash chav</dc:creator>
  <cp:lastModifiedBy>nchavez alfaomega</cp:lastModifiedBy>
  <cp:revision>11</cp:revision>
  <dcterms:created xsi:type="dcterms:W3CDTF">2014-10-20T18:24:48Z</dcterms:created>
  <dcterms:modified xsi:type="dcterms:W3CDTF">2014-10-21T14:49:14Z</dcterms:modified>
</cp:coreProperties>
</file>