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0" r:id="rId3"/>
    <p:sldId id="264" r:id="rId4"/>
    <p:sldId id="258" r:id="rId5"/>
    <p:sldId id="267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352B"/>
    <a:srgbClr val="C04E00"/>
    <a:srgbClr val="FFFF00"/>
    <a:srgbClr val="D4982C"/>
    <a:srgbClr val="FF0000"/>
    <a:srgbClr val="000099"/>
    <a:srgbClr val="4F19E7"/>
    <a:srgbClr val="E5F60A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howGuides="1">
      <p:cViewPr varScale="1">
        <p:scale>
          <a:sx n="91" d="100"/>
          <a:sy n="91" d="100"/>
        </p:scale>
        <p:origin x="78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1987A-5F6F-4DAD-80F8-1019EEFB3236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747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102B7-FD4C-4B02-8BC4-77FEF33C5A9C}" type="slidenum">
              <a:rPr lang="es-MX"/>
              <a:pPr/>
              <a:t>1</a:t>
            </a:fld>
            <a:endParaRPr lang="es-MX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6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4DB8BCC-A79F-425E-B5D1-7CD9B1952831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5295-0091-4B6C-A827-922AE4A819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5918-9A32-4006-9593-F0AE44D611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2C36A0-DBF9-41E9-AB8E-7728FDF2535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B104C-0F45-4BB1-A999-45D45597F4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CD9-442E-4BDF-92A3-69A072C6854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B666-D28A-4D5D-A3A8-06B4A981DE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C795-1EAA-4061-8A97-B00B3E6C74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75617-CEC9-462A-9437-98CCB1D4F1E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B42B2C-1E1C-4C4D-91A4-3D28B37D270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6714-D816-4BBD-A029-282ADCA23D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64557C5-41DC-4222-85CB-FBB627A0482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.mx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.mx/" TargetMode="External"/><Relationship Id="rId2" Type="http://schemas.openxmlformats.org/officeDocument/2006/relationships/hyperlink" Target="http://www.nic.mx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undo.es/elmundo/2011/02/03/navegante/129673259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7584" y="44624"/>
            <a:ext cx="4752529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6000" dirty="0">
                <a:solidFill>
                  <a:srgbClr val="C04E00"/>
                </a:solidFill>
                <a:latin typeface="Georgia" pitchFamily="18" charset="0"/>
              </a:rPr>
              <a:t>	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520" y="657860"/>
            <a:ext cx="864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440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81954" y="1014095"/>
            <a:ext cx="59761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000" dirty="0">
                <a:solidFill>
                  <a:srgbClr val="53352B"/>
                </a:solidFill>
                <a:latin typeface="Georgia" pitchFamily="18" charset="0"/>
              </a:rPr>
              <a:t>Servicios de Internet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331640" y="5157788"/>
            <a:ext cx="64799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Sistemas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de direcciones de Internet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64335"/>
            <a:ext cx="4824537" cy="36184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6000">
        <p:checker/>
      </p:transition>
    </mc:Choice>
    <mc:Fallback xmlns="">
      <p:transition spd="slow" advTm="6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585802" y="111125"/>
            <a:ext cx="7956376" cy="765175"/>
          </a:xfrm>
          <a:noFill/>
          <a:ln/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 de direcciones a Internet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5818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La dirección IP o </a:t>
            </a:r>
            <a:r>
              <a:rPr lang="es-MX" sz="2800" b="1" dirty="0">
                <a:solidFill>
                  <a:schemeClr val="tx1">
                    <a:lumMod val="75000"/>
                  </a:schemeClr>
                </a:solidFill>
              </a:rPr>
              <a:t>Internet </a:t>
            </a:r>
            <a:r>
              <a:rPr lang="es-MX" sz="2800" b="1" dirty="0" err="1">
                <a:solidFill>
                  <a:schemeClr val="tx1">
                    <a:lumMod val="75000"/>
                  </a:schemeClr>
                </a:solidFill>
              </a:rPr>
              <a:t>Protocol</a:t>
            </a:r>
            <a:r>
              <a:rPr lang="es-MX" sz="28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MX" sz="2800" b="1" dirty="0" err="1">
                <a:solidFill>
                  <a:schemeClr val="tx1">
                    <a:lumMod val="75000"/>
                  </a:schemeClr>
                </a:solidFill>
              </a:rPr>
              <a:t>Address</a:t>
            </a: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, es el protocolo que se usa para que las computadoras se identifiquen entre ellas en su propio lenguaje (código binario).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800" dirty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La dirección IP es asignada por </a:t>
            </a:r>
            <a:r>
              <a:rPr lang="es-MX" sz="2800" dirty="0" err="1">
                <a:solidFill>
                  <a:schemeClr val="tx1">
                    <a:lumMod val="75000"/>
                  </a:schemeClr>
                </a:solidFill>
              </a:rPr>
              <a:t>InterNIC</a:t>
            </a: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, según las características de las computadoras, la región geográfica y el tipo de red conectada.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800" dirty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La dirección IP es un número de </a:t>
            </a:r>
            <a:r>
              <a:rPr lang="es-MX" sz="2800" dirty="0" smtClean="0">
                <a:solidFill>
                  <a:schemeClr val="tx1">
                    <a:lumMod val="75000"/>
                  </a:schemeClr>
                </a:solidFill>
              </a:rPr>
              <a:t>32 </a:t>
            </a: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bits dividido en 4 octetos cuyos valores decimales están separados por un punto.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2000" dirty="0">
              <a:solidFill>
                <a:srgbClr val="FF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5950" y="812800"/>
            <a:ext cx="788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3600">
                <a:latin typeface="Georgia" pitchFamily="18" charset="0"/>
              </a:rPr>
              <a:t>Direcciones IP (IP Address)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14:ripple/>
      </p:transition>
    </mc:Choice>
    <mc:Fallback xmlns="">
      <p:transition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"/>
                                  </p:stCondLst>
                                  <p:iterate type="wd">
                                    <p:tmPct val="2586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77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iterate type="wd">
                                    <p:tmPct val="2257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4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575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7063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3" grpId="0" uiExpand="1" build="p"/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6330" y="111125"/>
            <a:ext cx="7596336" cy="765175"/>
          </a:xfrm>
          <a:noFill/>
          <a:ln/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 de direcciones a Internet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es-MX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Por ejemplo, una computadora con la dirección:</a:t>
            </a:r>
          </a:p>
          <a:p>
            <a:pPr algn="ctr">
              <a:buFontTx/>
              <a:buNone/>
            </a:pPr>
            <a:r>
              <a:rPr lang="es-MX" b="1" dirty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es-MX" b="1" dirty="0"/>
              <a:t>11001000  00111001  10010011  00001100</a:t>
            </a:r>
          </a:p>
          <a:p>
            <a:pPr>
              <a:buFontTx/>
              <a:buNone/>
            </a:pPr>
            <a:endParaRPr lang="es-MX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</a:rPr>
              <a:t>Es reconocida por sus valores decimales:</a:t>
            </a:r>
          </a:p>
          <a:p>
            <a:pPr>
              <a:buFontTx/>
              <a:buNone/>
            </a:pPr>
            <a:endParaRPr lang="es-MX" sz="2800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s-MX" b="1" dirty="0">
                <a:solidFill>
                  <a:srgbClr val="000000"/>
                </a:solidFill>
                <a:cs typeface="Arial" charset="0"/>
              </a:rPr>
              <a:t>200.57.147.12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15950" y="812800"/>
            <a:ext cx="788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3600">
                <a:latin typeface="Georgia" pitchFamily="18" charset="0"/>
              </a:rPr>
              <a:t>Direcciones IP (IP Address)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0000">
        <p14:switch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2" grpId="0" build="p"/>
      <p:bldP spid="153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7092" y="111125"/>
            <a:ext cx="7524328" cy="765175"/>
          </a:xfrm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 de direcciones a Internet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4146" y="1484313"/>
            <a:ext cx="86423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El </a:t>
            </a:r>
            <a:r>
              <a:rPr lang="es-MX" sz="2400" b="1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Sistema de Nombres de Dominios</a:t>
            </a:r>
            <a:r>
              <a:rPr lang="es-MX" sz="2400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, también conocido como DNS (</a:t>
            </a:r>
            <a:r>
              <a:rPr lang="es-MX" sz="2400" dirty="0" err="1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Domain</a:t>
            </a:r>
            <a:r>
              <a:rPr lang="es-MX" sz="2400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s-MX" sz="2400" dirty="0" err="1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Name</a:t>
            </a:r>
            <a:r>
              <a:rPr lang="es-MX" sz="2400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s-MX" sz="2400" dirty="0" err="1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System</a:t>
            </a:r>
            <a:r>
              <a:rPr lang="es-MX" sz="2400" dirty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), es el de uso común, tal como los vemos en los navegadores y en los anuncios comerciales.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31863" y="3221038"/>
            <a:ext cx="72739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 sz="2000" b="1" dirty="0">
              <a:solidFill>
                <a:srgbClr val="FF0000"/>
              </a:solidFill>
            </a:endParaRPr>
          </a:p>
          <a:p>
            <a:r>
              <a:rPr lang="es-MX" sz="4000" dirty="0">
                <a:latin typeface="Georgia" pitchFamily="18" charset="0"/>
                <a:hlinkClick r:id="rId2"/>
              </a:rPr>
              <a:t>www.microsoft.com.mx</a:t>
            </a:r>
            <a:endParaRPr lang="es-MX" sz="4000" dirty="0">
              <a:latin typeface="Georgia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15950" y="812800"/>
            <a:ext cx="788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3600">
                <a:latin typeface="Georgia" pitchFamily="18" charset="0"/>
              </a:rPr>
              <a:t>Sistema de Nombres de Dominios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000">
        <p14:gallery dir="l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6176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4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  <p:bldP spid="8199" grpId="0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7092" y="111125"/>
            <a:ext cx="7524328" cy="765175"/>
          </a:xfrm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 de direcciones a Internet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1311" y="4549775"/>
            <a:ext cx="8434389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/>
              <a:t>Este sistema es regulado internacionalmente por </a:t>
            </a:r>
            <a:r>
              <a:rPr lang="es-MX" sz="2000" dirty="0" err="1"/>
              <a:t>InterNIC</a:t>
            </a:r>
            <a:r>
              <a:rPr lang="es-MX" sz="2000" dirty="0"/>
              <a:t> (Network </a:t>
            </a:r>
            <a:r>
              <a:rPr lang="es-MX" sz="2000" dirty="0" err="1"/>
              <a:t>Information</a:t>
            </a:r>
            <a:r>
              <a:rPr lang="es-MX" sz="2000" dirty="0"/>
              <a:t> Center), y en México por NIC México, que se encuentra en:</a:t>
            </a:r>
          </a:p>
          <a:p>
            <a:pPr algn="ctr">
              <a:spcBef>
                <a:spcPct val="50000"/>
              </a:spcBef>
            </a:pPr>
            <a:r>
              <a:rPr lang="es-MX" sz="2800" dirty="0">
                <a:hlinkClick r:id="rId2"/>
              </a:rPr>
              <a:t>www.nic.mx</a:t>
            </a:r>
            <a:endParaRPr lang="es-MX" sz="2800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84655" y="2060848"/>
            <a:ext cx="7273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000" b="1" dirty="0">
                <a:solidFill>
                  <a:schemeClr val="tx1">
                    <a:lumMod val="75000"/>
                  </a:schemeClr>
                </a:solidFill>
              </a:rPr>
              <a:t>Por ejemplo</a:t>
            </a:r>
            <a:r>
              <a:rPr lang="es-MX" b="1" dirty="0">
                <a:solidFill>
                  <a:schemeClr val="tx1">
                    <a:lumMod val="75000"/>
                  </a:schemeClr>
                </a:solidFill>
              </a:rPr>
              <a:t>:</a:t>
            </a:r>
            <a:r>
              <a:rPr lang="es-MX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MX" sz="4000" dirty="0">
                <a:latin typeface="Georgia" pitchFamily="18" charset="0"/>
                <a:hlinkClick r:id="rId3"/>
              </a:rPr>
              <a:t>http://www.microsoft.com.mx</a:t>
            </a:r>
            <a:endParaRPr lang="es-MX" sz="4000" dirty="0">
              <a:latin typeface="Georgia" pitchFamily="18" charset="0"/>
            </a:endParaRPr>
          </a:p>
          <a:p>
            <a:r>
              <a:rPr lang="es-MX" sz="2000" b="1" dirty="0">
                <a:solidFill>
                  <a:schemeClr val="tx1">
                    <a:lumMod val="75000"/>
                  </a:schemeClr>
                </a:solidFill>
              </a:rPr>
              <a:t>Que puede escribirse:</a:t>
            </a:r>
          </a:p>
          <a:p>
            <a:r>
              <a:rPr lang="es-MX" sz="4000" dirty="0">
                <a:latin typeface="Georgia" pitchFamily="18" charset="0"/>
                <a:hlinkClick r:id="rId3"/>
              </a:rPr>
              <a:t>www.microsoft.com.mx</a:t>
            </a:r>
            <a:endParaRPr lang="es-MX" sz="4000" dirty="0">
              <a:latin typeface="Georgia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15950" y="812800"/>
            <a:ext cx="788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3600">
                <a:latin typeface="Georgia" pitchFamily="18" charset="0"/>
              </a:rPr>
              <a:t>Sistema de Nombres de Dominios</a:t>
            </a:r>
          </a:p>
        </p:txBody>
      </p:sp>
    </p:spTree>
    <p:extLst>
      <p:ext uri="{BB962C8B-B14F-4D97-AF65-F5344CB8AC3E}">
        <p14:creationId xmlns:p14="http://schemas.microsoft.com/office/powerpoint/2010/main" val="389923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wd">
                                    <p:tmPct val="235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8" grpId="0"/>
      <p:bldP spid="8199" grpId="0"/>
      <p:bldP spid="8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333" y="111125"/>
            <a:ext cx="7702583" cy="765175"/>
          </a:xfrm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</a:t>
            </a:r>
            <a:r>
              <a:rPr lang="es-MX" sz="4000" b="1" dirty="0">
                <a:solidFill>
                  <a:schemeClr val="tx1"/>
                </a:solidFill>
              </a:rPr>
              <a:t> </a:t>
            </a:r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direcciones a Internet </a:t>
            </a:r>
            <a:endParaRPr lang="es-MX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8313" y="949325"/>
            <a:ext cx="810895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800"/>
              <a:t>Los dos sistemas de direcciones de Internet son válidos y correspondientes, pero para tener acceso a una dirección electrónica mediante un navegador, el mas cómodo es el Sistema de Nombres de Dominios.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9883" y="3919538"/>
            <a:ext cx="907411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Georgia" pitchFamily="18" charset="0"/>
              </a:rPr>
              <a:t>http://www.microsoft.com.mx</a:t>
            </a:r>
            <a:r>
              <a:rPr lang="es-MX" sz="3200" dirty="0"/>
              <a:t>  </a:t>
            </a:r>
            <a:r>
              <a:rPr lang="es-MX" sz="3200" dirty="0">
                <a:latin typeface="Georgia" pitchFamily="18" charset="0"/>
              </a:rPr>
              <a:t>=  200.57.147.12</a:t>
            </a:r>
            <a:r>
              <a:rPr lang="es-MX" sz="3600" dirty="0"/>
              <a:t> 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1857945" y="4416425"/>
            <a:ext cx="0" cy="7207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008633" y="506412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dirty="0" err="1"/>
              <a:t>World</a:t>
            </a:r>
            <a:r>
              <a:rPr lang="es-MX" dirty="0"/>
              <a:t> Wide Web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409858" y="536733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/>
              <a:t>Nombre del sitio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065621" y="487997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/>
              <a:t>Tipo de sitio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753164" y="5208588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dirty="0"/>
              <a:t>Ubicación o país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275046" y="4416425"/>
            <a:ext cx="0" cy="100965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 flipV="1">
            <a:off x="4672046" y="4416425"/>
            <a:ext cx="1587" cy="538163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5532626" y="4416425"/>
            <a:ext cx="14288" cy="85725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402" name="AutoShape 18"/>
          <p:cNvSpPr>
            <a:spLocks/>
          </p:cNvSpPr>
          <p:nvPr/>
        </p:nvSpPr>
        <p:spPr bwMode="auto">
          <a:xfrm rot="5400000">
            <a:off x="2818640" y="1173956"/>
            <a:ext cx="487362" cy="5464175"/>
          </a:xfrm>
          <a:prstGeom prst="leftBrace">
            <a:avLst>
              <a:gd name="adj1" fmla="val 9343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6403" name="AutoShape 19"/>
          <p:cNvSpPr>
            <a:spLocks/>
          </p:cNvSpPr>
          <p:nvPr/>
        </p:nvSpPr>
        <p:spPr bwMode="auto">
          <a:xfrm rot="5400000">
            <a:off x="7458108" y="2644775"/>
            <a:ext cx="488950" cy="2520950"/>
          </a:xfrm>
          <a:prstGeom prst="leftBrace">
            <a:avLst>
              <a:gd name="adj1" fmla="val 42965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120933" y="331787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b="1"/>
              <a:t>DNS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29446" y="3325813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MX" b="1" dirty="0"/>
              <a:t>IP </a:t>
            </a:r>
            <a:r>
              <a:rPr lang="en-US" b="1" dirty="0"/>
              <a:t>Address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9000">
        <p14:prism/>
      </p:transition>
    </mc:Choice>
    <mc:Fallback xmlns="">
      <p:transition spd="slow" advTm="2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6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5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65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6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/>
      <p:bldP spid="16393" grpId="0"/>
      <p:bldP spid="16394" grpId="0" animBg="1"/>
      <p:bldP spid="16395" grpId="0"/>
      <p:bldP spid="16396" grpId="0"/>
      <p:bldP spid="16397" grpId="0"/>
      <p:bldP spid="16398" grpId="0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/>
      <p:bldP spid="16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9538" y="1268413"/>
            <a:ext cx="89027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 dirty="0">
                <a:latin typeface="Georgia" pitchFamily="18" charset="0"/>
              </a:rPr>
              <a:t>Cada día se conectan a Internet miles de nuevos usuarios y cada computadora requiere una dirección IP propia. Aunque está considerado ese aumento explosivo de conexiones, llegará el momento en que no serán </a:t>
            </a:r>
            <a:r>
              <a:rPr lang="es-MX" sz="2400" b="1" dirty="0" smtClean="0">
                <a:latin typeface="Georgia" pitchFamily="18" charset="0"/>
              </a:rPr>
              <a:t>suficientes</a:t>
            </a:r>
            <a:r>
              <a:rPr lang="es-MX" sz="2400" b="1" dirty="0">
                <a:latin typeface="Georgia" pitchFamily="18" charset="0"/>
              </a:rPr>
              <a:t>. IPv4 posibilita </a:t>
            </a:r>
            <a:r>
              <a:rPr lang="es-MX" sz="2400" b="1" dirty="0" smtClean="0">
                <a:latin typeface="Georgia" pitchFamily="18" charset="0"/>
              </a:rPr>
              <a:t>(</a:t>
            </a:r>
            <a:r>
              <a:rPr lang="es-MX" sz="2400" b="1" dirty="0">
                <a:latin typeface="Georgia" pitchFamily="18" charset="0"/>
              </a:rPr>
              <a:t>2</a:t>
            </a:r>
            <a:r>
              <a:rPr lang="es-MX" sz="2400" b="1" baseline="30000" dirty="0">
                <a:latin typeface="Georgia" pitchFamily="18" charset="0"/>
              </a:rPr>
              <a:t>32</a:t>
            </a:r>
            <a:r>
              <a:rPr lang="es-MX" sz="2400" b="1" dirty="0">
                <a:latin typeface="Georgia" pitchFamily="18" charset="0"/>
              </a:rPr>
              <a:t>) </a:t>
            </a:r>
            <a:r>
              <a:rPr lang="es-MX" sz="2400" b="1" dirty="0" smtClean="0">
                <a:latin typeface="Georgia" pitchFamily="18" charset="0"/>
              </a:rPr>
              <a:t>alrededor de 2,300 millones de direcciones </a:t>
            </a:r>
            <a:r>
              <a:rPr lang="es-MX" sz="2400" b="1" dirty="0">
                <a:latin typeface="Georgia" pitchFamily="18" charset="0"/>
              </a:rPr>
              <a:t>de red </a:t>
            </a:r>
            <a:r>
              <a:rPr lang="es-MX" sz="2400" b="1" dirty="0" smtClean="0">
                <a:latin typeface="Georgia" pitchFamily="18" charset="0"/>
              </a:rPr>
              <a:t>diferentes. IPv6 </a:t>
            </a:r>
            <a:r>
              <a:rPr lang="es-MX" sz="2400" b="1" dirty="0">
                <a:latin typeface="Georgia" pitchFamily="18" charset="0"/>
              </a:rPr>
              <a:t>admite </a:t>
            </a:r>
            <a:r>
              <a:rPr lang="es-MX" sz="2400" b="1" dirty="0" smtClean="0">
                <a:latin typeface="Georgia" pitchFamily="18" charset="0"/>
              </a:rPr>
              <a:t>cerca </a:t>
            </a:r>
            <a:r>
              <a:rPr lang="es-MX" sz="2400" b="1" dirty="0">
                <a:latin typeface="Georgia" pitchFamily="18" charset="0"/>
              </a:rPr>
              <a:t>de </a:t>
            </a:r>
            <a:r>
              <a:rPr lang="es-MX" sz="2400" b="1" dirty="0" smtClean="0">
                <a:latin typeface="Georgia" pitchFamily="18" charset="0"/>
              </a:rPr>
              <a:t>670 </a:t>
            </a:r>
            <a:r>
              <a:rPr lang="es-MX" sz="2400" b="1" dirty="0">
                <a:latin typeface="Georgia" pitchFamily="18" charset="0"/>
              </a:rPr>
              <a:t>mil </a:t>
            </a:r>
            <a:r>
              <a:rPr lang="es-MX" sz="2400" b="1" dirty="0" smtClean="0">
                <a:latin typeface="Georgia" pitchFamily="18" charset="0"/>
              </a:rPr>
              <a:t>billones </a:t>
            </a:r>
            <a:r>
              <a:rPr lang="es-MX" sz="2400" b="1" dirty="0">
                <a:latin typeface="Georgia" pitchFamily="18" charset="0"/>
              </a:rPr>
              <a:t>de </a:t>
            </a:r>
            <a:r>
              <a:rPr lang="es-MX" sz="2400" b="1" dirty="0" smtClean="0">
                <a:latin typeface="Georgia" pitchFamily="18" charset="0"/>
              </a:rPr>
              <a:t>direcciones.</a:t>
            </a:r>
          </a:p>
          <a:p>
            <a:pPr algn="ctr">
              <a:spcBef>
                <a:spcPct val="50000"/>
              </a:spcBef>
            </a:pPr>
            <a:endParaRPr lang="es-MX" sz="2400" b="1" dirty="0"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MX" sz="2400" b="1" dirty="0" smtClean="0">
                <a:latin typeface="Georgia" pitchFamily="18" charset="0"/>
              </a:rPr>
              <a:t>Lee el siguiente artículo sobre IPv6 que publicó el periódico español El mundo. </a:t>
            </a:r>
            <a:r>
              <a:rPr lang="es-MX" sz="2400" b="1" dirty="0" smtClean="0">
                <a:latin typeface="Georgia" pitchFamily="18" charset="0"/>
                <a:hlinkClick r:id="rId2"/>
              </a:rPr>
              <a:t>Aquí</a:t>
            </a:r>
            <a:endParaRPr lang="es-MX" sz="2400" b="1" dirty="0">
              <a:latin typeface="Georgia" pitchFamily="18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>
          <a:xfrm>
            <a:off x="576064" y="111125"/>
            <a:ext cx="7956376" cy="765175"/>
          </a:xfrm>
          <a:noFill/>
          <a:ln/>
        </p:spPr>
        <p:txBody>
          <a:bodyPr/>
          <a:lstStyle/>
          <a:p>
            <a:r>
              <a:rPr lang="es-MX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Sistemas de direcciones a Internet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000">
        <p14:doors dir="vert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900"/>
                                  </p:stCondLst>
                                  <p:iterate type="wd">
                                    <p:tmPct val="3289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" y="15362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Direcciones_de_Internet</Template>
  <TotalTime>0</TotalTime>
  <Words>364</Words>
  <Application>Microsoft Office PowerPoint</Application>
  <PresentationFormat>Presentación en pantalla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termal</vt:lpstr>
      <vt:lpstr>Presentación de PowerPoint</vt:lpstr>
      <vt:lpstr>Sistemas de direcciones a Internet </vt:lpstr>
      <vt:lpstr>Sistemas de direcciones a Internet </vt:lpstr>
      <vt:lpstr>Sistemas de direcciones a Internet </vt:lpstr>
      <vt:lpstr>Sistemas de direcciones a Internet </vt:lpstr>
      <vt:lpstr>Sistemas de direcciones a Internet </vt:lpstr>
      <vt:lpstr>Sistemas de direcciones a Internet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nchavez alfaomega</dc:creator>
  <cp:lastModifiedBy>nchavez alfaomega</cp:lastModifiedBy>
  <cp:revision>1</cp:revision>
  <dcterms:created xsi:type="dcterms:W3CDTF">2016-01-18T16:26:24Z</dcterms:created>
  <dcterms:modified xsi:type="dcterms:W3CDTF">2016-01-18T16:27:14Z</dcterms:modified>
</cp:coreProperties>
</file>